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  <p:sldMasterId id="2147483660" r:id="rId2"/>
  </p:sldMasterIdLst>
  <p:notesMasterIdLst>
    <p:notesMasterId r:id="rId60"/>
  </p:notesMasterIdLst>
  <p:handoutMasterIdLst>
    <p:handoutMasterId r:id="rId61"/>
  </p:handoutMasterIdLst>
  <p:sldIdLst>
    <p:sldId id="558" r:id="rId3"/>
    <p:sldId id="324" r:id="rId4"/>
    <p:sldId id="563" r:id="rId5"/>
    <p:sldId id="564" r:id="rId6"/>
    <p:sldId id="429" r:id="rId7"/>
    <p:sldId id="552" r:id="rId8"/>
    <p:sldId id="450" r:id="rId9"/>
    <p:sldId id="505" r:id="rId10"/>
    <p:sldId id="548" r:id="rId11"/>
    <p:sldId id="557" r:id="rId12"/>
    <p:sldId id="547" r:id="rId13"/>
    <p:sldId id="549" r:id="rId14"/>
    <p:sldId id="515" r:id="rId15"/>
    <p:sldId id="410" r:id="rId16"/>
    <p:sldId id="553" r:id="rId17"/>
    <p:sldId id="471" r:id="rId18"/>
    <p:sldId id="516" r:id="rId19"/>
    <p:sldId id="517" r:id="rId20"/>
    <p:sldId id="468" r:id="rId21"/>
    <p:sldId id="498" r:id="rId22"/>
    <p:sldId id="499" r:id="rId23"/>
    <p:sldId id="469" r:id="rId24"/>
    <p:sldId id="484" r:id="rId25"/>
    <p:sldId id="500" r:id="rId26"/>
    <p:sldId id="486" r:id="rId27"/>
    <p:sldId id="487" r:id="rId28"/>
    <p:sldId id="554" r:id="rId29"/>
    <p:sldId id="542" r:id="rId30"/>
    <p:sldId id="543" r:id="rId31"/>
    <p:sldId id="544" r:id="rId32"/>
    <p:sldId id="506" r:id="rId33"/>
    <p:sldId id="422" r:id="rId34"/>
    <p:sldId id="561" r:id="rId35"/>
    <p:sldId id="550" r:id="rId36"/>
    <p:sldId id="545" r:id="rId37"/>
    <p:sldId id="546" r:id="rId38"/>
    <p:sldId id="555" r:id="rId39"/>
    <p:sldId id="504" r:id="rId40"/>
    <p:sldId id="458" r:id="rId41"/>
    <p:sldId id="475" r:id="rId42"/>
    <p:sldId id="445" r:id="rId43"/>
    <p:sldId id="492" r:id="rId44"/>
    <p:sldId id="490" r:id="rId45"/>
    <p:sldId id="534" r:id="rId46"/>
    <p:sldId id="518" r:id="rId47"/>
    <p:sldId id="533" r:id="rId48"/>
    <p:sldId id="541" r:id="rId49"/>
    <p:sldId id="537" r:id="rId50"/>
    <p:sldId id="539" r:id="rId51"/>
    <p:sldId id="503" r:id="rId52"/>
    <p:sldId id="494" r:id="rId53"/>
    <p:sldId id="495" r:id="rId54"/>
    <p:sldId id="501" r:id="rId55"/>
    <p:sldId id="502" r:id="rId56"/>
    <p:sldId id="562" r:id="rId57"/>
    <p:sldId id="402" r:id="rId58"/>
    <p:sldId id="403" r:id="rId59"/>
  </p:sldIdLst>
  <p:sldSz cx="6858000" cy="9144000" type="screen4x3"/>
  <p:notesSz cx="6881813" cy="100155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163" autoAdjust="0"/>
    <p:restoredTop sz="92540" autoAdjust="0"/>
  </p:normalViewPr>
  <p:slideViewPr>
    <p:cSldViewPr>
      <p:cViewPr varScale="1">
        <p:scale>
          <a:sx n="78" d="100"/>
          <a:sy n="78" d="100"/>
        </p:scale>
        <p:origin x="2934" y="10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0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image" Target="../media/image70.png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5FA96-3402-4F72-8D22-C46B40CE1170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3888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9513888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479E6-89F4-45A1-ADC9-33F843018B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035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E4543B67-FE3B-4B74-8E04-E64AAC9EE7E8}" type="datetimeFigureOut">
              <a:rPr lang="en-US"/>
              <a:pPr>
                <a:defRPr/>
              </a:pPr>
              <a:t>4/18/2019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33588" y="750888"/>
            <a:ext cx="2814637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51" tIns="48276" rIns="96551" bIns="48276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757381"/>
            <a:ext cx="5505450" cy="4506992"/>
          </a:xfrm>
          <a:prstGeom prst="rect">
            <a:avLst/>
          </a:prstGeom>
        </p:spPr>
        <p:txBody>
          <a:bodyPr vert="horz" lIns="96551" tIns="48276" rIns="96551" bIns="4827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3023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9513023"/>
            <a:ext cx="2982119" cy="500777"/>
          </a:xfrm>
          <a:prstGeom prst="rect">
            <a:avLst/>
          </a:prstGeom>
        </p:spPr>
        <p:txBody>
          <a:bodyPr vert="horz" wrap="square" lIns="96551" tIns="48276" rIns="96551" bIns="4827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71BBC30-DECB-4B80-AFC0-553252C58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6658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BBC30-DECB-4B80-AFC0-553252C581F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95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4481" indent="-30172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894" indent="-241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9651" indent="-241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2409" indent="-241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5166" indent="-241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7924" indent="-241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0681" indent="-241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3439" indent="-241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4B5C606-6F8D-4EB0-89BD-452D205F34B0}" type="slidenum">
              <a:rPr lang="en-GB"/>
              <a:pPr eaLnBrk="1" hangingPunct="1"/>
              <a:t>8</a:t>
            </a:fld>
            <a:endParaRPr lang="en-GB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834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Minimally adapted from kind TES</a:t>
            </a:r>
            <a:r>
              <a:rPr lang="en-GB" baseline="0" dirty="0" smtClean="0"/>
              <a:t> contributor – thank you!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BBC30-DECB-4B80-AFC0-553252C581F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465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BBC30-DECB-4B80-AFC0-553252C581F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371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4481" indent="-30172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6894" indent="-241379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89651" indent="-241379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2409" indent="-241379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5166" indent="-24137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37924" indent="-24137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0681" indent="-24137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3439" indent="-24137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0B6D840-BBDD-4DDE-91E7-CBA1168AA433}" type="slidenum">
              <a:rPr lang="en-GB"/>
              <a:pPr>
                <a:spcBef>
                  <a:spcPct val="0"/>
                </a:spcBef>
              </a:pPr>
              <a:t>31</a:t>
            </a:fld>
            <a:endParaRPr lang="en-GB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08516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778CEB-2542-4910-863E-50BB3B9EE176}" type="slidenum">
              <a:rPr lang="en-GB"/>
              <a:pPr>
                <a:spcBef>
                  <a:spcPct val="0"/>
                </a:spcBef>
              </a:pPr>
              <a:t>33</a:t>
            </a:fld>
            <a:endParaRPr lang="en-GB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80424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4481" indent="-30172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6894" indent="-241379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89651" indent="-241379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2409" indent="-241379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5166" indent="-24137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37924" indent="-24137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0681" indent="-24137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3439" indent="-24137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4AF99F-1D47-4BEC-BBD3-C2E2C05708BF}" type="slidenum">
              <a:rPr lang="en-GB"/>
              <a:pPr>
                <a:spcBef>
                  <a:spcPct val="0"/>
                </a:spcBef>
              </a:pPr>
              <a:t>42</a:t>
            </a:fld>
            <a:endParaRPr lang="en-GB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712511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ED315-4C89-41DB-99B3-7DD5BCB1E943}" type="datetimeFigureOut">
              <a:rPr lang="en-US" smtClean="0"/>
              <a:pPr>
                <a:defRPr/>
              </a:pPr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D59A8-85A4-4A2B-8580-8B8B4F2965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65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88137-7A93-439E-9532-0E3C38265F81}" type="datetimeFigureOut">
              <a:rPr lang="en-US" smtClean="0"/>
              <a:pPr>
                <a:defRPr/>
              </a:pPr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ECCAE-82CB-4DE4-AD00-7F5FF4B1F7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44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3F8DC-E961-408C-A1AC-37C883CCACE7}" type="datetimeFigureOut">
              <a:rPr lang="en-US" smtClean="0"/>
              <a:pPr>
                <a:defRPr/>
              </a:pPr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D4BB3-A406-4AAC-BCF3-874B25904A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457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1439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164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2865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3463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2713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0314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26572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0328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60BF0-340B-4224-91C8-CF3D844A6339}" type="datetimeFigureOut">
              <a:rPr lang="en-US" smtClean="0"/>
              <a:pPr>
                <a:defRPr/>
              </a:pPr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DE31D-231C-4F6D-8AD8-3839979C2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268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59459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62718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5603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5321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C4922-2281-4E31-9530-C7B27BDE159C}" type="datetimeFigureOut">
              <a:rPr lang="en-US" smtClean="0"/>
              <a:pPr>
                <a:defRPr/>
              </a:pPr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44F33-7EFD-46A3-971C-866D892FE3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85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44FEB-71C5-4DE5-A79F-107FFD1C6C53}" type="datetimeFigureOut">
              <a:rPr lang="en-US" smtClean="0"/>
              <a:pPr>
                <a:defRPr/>
              </a:pPr>
              <a:t>4/18/2019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D5E0B-54F0-4C22-BA7C-C7E8D305E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83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5361D-4BBF-4DAE-B0EA-AE79A1A30BB9}" type="datetimeFigureOut">
              <a:rPr lang="en-US" smtClean="0"/>
              <a:pPr>
                <a:defRPr/>
              </a:pPr>
              <a:t>4/18/2019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7A493-F0A6-4E9E-8F7E-5B0343F70E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86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B0948-2F9A-407C-82B2-1861F97D90F4}" type="datetimeFigureOut">
              <a:rPr lang="en-US" smtClean="0"/>
              <a:pPr>
                <a:defRPr/>
              </a:pPr>
              <a:t>4/18/2019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FE328-D10F-4198-8CEA-EF3AFA7AF4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90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6A1BF-FCDC-4F73-9109-6725BAF61B7F}" type="datetimeFigureOut">
              <a:rPr lang="en-US" smtClean="0"/>
              <a:pPr>
                <a:defRPr/>
              </a:pPr>
              <a:t>4/18/2019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6FC40-A4DF-4AA8-9F92-8DDB420E7C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330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F9F5D-3C0F-4DAC-9CB6-847717E27B7D}" type="datetimeFigureOut">
              <a:rPr lang="en-US" smtClean="0"/>
              <a:pPr>
                <a:defRPr/>
              </a:pPr>
              <a:t>4/18/2019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914F7-3776-4E01-9985-ADE0A3A515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37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C86A0-89D6-4866-9D59-2B142128A4AC}" type="datetimeFigureOut">
              <a:rPr lang="en-US" smtClean="0"/>
              <a:pPr>
                <a:defRPr/>
              </a:pPr>
              <a:t>4/18/2019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1C6C9-CD1F-4615-8243-8CEC11BF22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479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3E3369-F4E5-4CF8-A5B7-91D08BFE550E}" type="datetimeFigureOut">
              <a:rPr lang="en-US" smtClean="0"/>
              <a:pPr>
                <a:defRPr/>
              </a:pPr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DBCB22A-5F88-49DD-A797-18AEF8BD2C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/>
          </p:nvPr>
        </p:nvSpPr>
        <p:spPr>
          <a:xfrm>
            <a:off x="343080" y="8475840"/>
            <a:ext cx="1599840" cy="485280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930413E-8220-40EA-A23B-75CB6E687D9E}" type="datetime">
              <a:rPr lang="en-GB" sz="1200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18/04/2019</a:t>
            </a:fld>
            <a:endParaRPr lang="en-GB" sz="1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/>
          </p:nvPr>
        </p:nvSpPr>
        <p:spPr>
          <a:xfrm>
            <a:off x="2343240" y="8475840"/>
            <a:ext cx="2171520" cy="485280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4915080" y="8475840"/>
            <a:ext cx="1599840" cy="485280"/>
          </a:xfrm>
          <a:prstGeom prst="rect">
            <a:avLst/>
          </a:prstGeom>
        </p:spPr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C884E2A7-DD83-4A5F-9A04-043438621340}" type="slidenum">
              <a:rPr lang="en-GB" sz="1200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8212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Relationship Id="rId4" Type="http://schemas.openxmlformats.org/officeDocument/2006/relationships/image" Target="http://puzzlemaker.discoveryeducation.com/puzzles/55428xjmty.pn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image" Target="../media/image49.wmf"/><Relationship Id="rId18" Type="http://schemas.openxmlformats.org/officeDocument/2006/relationships/image" Target="../media/image54.wmf"/><Relationship Id="rId3" Type="http://schemas.openxmlformats.org/officeDocument/2006/relationships/image" Target="../media/image41.wmf"/><Relationship Id="rId21" Type="http://schemas.openxmlformats.org/officeDocument/2006/relationships/image" Target="../media/image57.wmf"/><Relationship Id="rId7" Type="http://schemas.openxmlformats.org/officeDocument/2006/relationships/image" Target="../media/image43.png"/><Relationship Id="rId12" Type="http://schemas.openxmlformats.org/officeDocument/2006/relationships/image" Target="../media/image48.wmf"/><Relationship Id="rId17" Type="http://schemas.openxmlformats.org/officeDocument/2006/relationships/image" Target="../media/image53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2.wmf"/><Relationship Id="rId20" Type="http://schemas.openxmlformats.org/officeDocument/2006/relationships/image" Target="../media/image56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42.wmf"/><Relationship Id="rId11" Type="http://schemas.openxmlformats.org/officeDocument/2006/relationships/image" Target="../media/image47.wmf"/><Relationship Id="rId5" Type="http://schemas.openxmlformats.org/officeDocument/2006/relationships/image" Target="../media/image40.wmf"/><Relationship Id="rId15" Type="http://schemas.openxmlformats.org/officeDocument/2006/relationships/image" Target="../media/image51.wmf"/><Relationship Id="rId10" Type="http://schemas.openxmlformats.org/officeDocument/2006/relationships/image" Target="../media/image46.wmf"/><Relationship Id="rId19" Type="http://schemas.openxmlformats.org/officeDocument/2006/relationships/image" Target="../media/image55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45.jpeg"/><Relationship Id="rId14" Type="http://schemas.openxmlformats.org/officeDocument/2006/relationships/image" Target="../media/image50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45.jpeg"/><Relationship Id="rId3" Type="http://schemas.openxmlformats.org/officeDocument/2006/relationships/image" Target="../media/image46.wmf"/><Relationship Id="rId7" Type="http://schemas.openxmlformats.org/officeDocument/2006/relationships/image" Target="../media/image41.wmf"/><Relationship Id="rId12" Type="http://schemas.openxmlformats.org/officeDocument/2006/relationships/image" Target="../media/image4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8.wmf"/><Relationship Id="rId11" Type="http://schemas.openxmlformats.org/officeDocument/2006/relationships/image" Target="../media/image57.wmf"/><Relationship Id="rId5" Type="http://schemas.openxmlformats.org/officeDocument/2006/relationships/image" Target="../media/image47.wmf"/><Relationship Id="rId10" Type="http://schemas.openxmlformats.org/officeDocument/2006/relationships/image" Target="../media/image42.wmf"/><Relationship Id="rId4" Type="http://schemas.openxmlformats.org/officeDocument/2006/relationships/image" Target="../media/image43.png"/><Relationship Id="rId9" Type="http://schemas.openxmlformats.org/officeDocument/2006/relationships/image" Target="../media/image40.wmf"/><Relationship Id="rId1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43.png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8.wmf"/><Relationship Id="rId4" Type="http://schemas.openxmlformats.org/officeDocument/2006/relationships/image" Target="../media/image47.wmf"/><Relationship Id="rId9" Type="http://schemas.openxmlformats.org/officeDocument/2006/relationships/image" Target="../media/image57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oleObject" Target="../embeddings/oleObject8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5.bin"/><Relationship Id="rId12" Type="http://schemas.openxmlformats.org/officeDocument/2006/relationships/image" Target="../media/image7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5.png"/><Relationship Id="rId1" Type="http://schemas.openxmlformats.org/officeDocument/2006/relationships/vmlDrawing" Target="../drawings/vmlDrawing4.vml"/><Relationship Id="rId6" Type="http://schemas.openxmlformats.org/officeDocument/2006/relationships/image" Target="../media/image70.png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72.png"/><Relationship Id="rId4" Type="http://schemas.openxmlformats.org/officeDocument/2006/relationships/image" Target="../media/image76.png"/><Relationship Id="rId9" Type="http://schemas.openxmlformats.org/officeDocument/2006/relationships/oleObject" Target="../embeddings/oleObject6.bin"/><Relationship Id="rId14" Type="http://schemas.openxmlformats.org/officeDocument/2006/relationships/image" Target="../media/image7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78.png"/><Relationship Id="rId4" Type="http://schemas.openxmlformats.org/officeDocument/2006/relationships/audio" Target="../media/audio1.wav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13" Type="http://schemas.openxmlformats.org/officeDocument/2006/relationships/image" Target="../media/image89.jpeg"/><Relationship Id="rId3" Type="http://schemas.openxmlformats.org/officeDocument/2006/relationships/image" Target="../media/image66.gif"/><Relationship Id="rId7" Type="http://schemas.openxmlformats.org/officeDocument/2006/relationships/image" Target="../media/image83.gif"/><Relationship Id="rId12" Type="http://schemas.openxmlformats.org/officeDocument/2006/relationships/image" Target="../media/image88.jpe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jpeg"/><Relationship Id="rId11" Type="http://schemas.openxmlformats.org/officeDocument/2006/relationships/image" Target="../media/image87.gif"/><Relationship Id="rId5" Type="http://schemas.openxmlformats.org/officeDocument/2006/relationships/image" Target="../media/image81.jpg"/><Relationship Id="rId10" Type="http://schemas.openxmlformats.org/officeDocument/2006/relationships/image" Target="../media/image86.png"/><Relationship Id="rId4" Type="http://schemas.openxmlformats.org/officeDocument/2006/relationships/image" Target="../media/image67.gif"/><Relationship Id="rId9" Type="http://schemas.openxmlformats.org/officeDocument/2006/relationships/image" Target="../media/image85.png"/><Relationship Id="rId14" Type="http://schemas.openxmlformats.org/officeDocument/2006/relationships/image" Target="../media/image9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0.png"/><Relationship Id="rId7" Type="http://schemas.openxmlformats.org/officeDocument/2006/relationships/image" Target="../media/image82.jpe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11" Type="http://schemas.openxmlformats.org/officeDocument/2006/relationships/image" Target="../media/image97.wmf"/><Relationship Id="rId5" Type="http://schemas.openxmlformats.org/officeDocument/2006/relationships/image" Target="../media/image92.png"/><Relationship Id="rId10" Type="http://schemas.openxmlformats.org/officeDocument/2006/relationships/image" Target="../media/image96.png"/><Relationship Id="rId4" Type="http://schemas.openxmlformats.org/officeDocument/2006/relationships/image" Target="../media/image89.jpeg"/><Relationship Id="rId9" Type="http://schemas.openxmlformats.org/officeDocument/2006/relationships/image" Target="../media/image9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gif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gif"/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13" Type="http://schemas.openxmlformats.org/officeDocument/2006/relationships/image" Target="../media/image111.png"/><Relationship Id="rId3" Type="http://schemas.openxmlformats.org/officeDocument/2006/relationships/image" Target="../media/image101.wmf"/><Relationship Id="rId7" Type="http://schemas.openxmlformats.org/officeDocument/2006/relationships/image" Target="../media/image105.wmf"/><Relationship Id="rId12" Type="http://schemas.openxmlformats.org/officeDocument/2006/relationships/image" Target="../media/image110.wmf"/><Relationship Id="rId2" Type="http://schemas.openxmlformats.org/officeDocument/2006/relationships/image" Target="../media/image100.wmf"/><Relationship Id="rId16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wmf"/><Relationship Id="rId11" Type="http://schemas.openxmlformats.org/officeDocument/2006/relationships/image" Target="../media/image109.wmf"/><Relationship Id="rId5" Type="http://schemas.openxmlformats.org/officeDocument/2006/relationships/image" Target="../media/image103.wmf"/><Relationship Id="rId15" Type="http://schemas.openxmlformats.org/officeDocument/2006/relationships/image" Target="../media/image113.jpeg"/><Relationship Id="rId10" Type="http://schemas.openxmlformats.org/officeDocument/2006/relationships/image" Target="../media/image108.wmf"/><Relationship Id="rId4" Type="http://schemas.openxmlformats.org/officeDocument/2006/relationships/image" Target="../media/image102.wmf"/><Relationship Id="rId9" Type="http://schemas.openxmlformats.org/officeDocument/2006/relationships/image" Target="../media/image107.png"/><Relationship Id="rId14" Type="http://schemas.openxmlformats.org/officeDocument/2006/relationships/image" Target="../media/image11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w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7.xml"/><Relationship Id="rId6" Type="http://schemas.openxmlformats.org/officeDocument/2006/relationships/image" Target="http://www.cartoon-clipart.com/cartoon_clipart_images/girl_or_woman_relaxing_on_the_beach_under_an_umbrella_0515-1011-1713-0943_SMU.jpg" TargetMode="External"/><Relationship Id="rId5" Type="http://schemas.openxmlformats.org/officeDocument/2006/relationships/image" Target="../media/image124.jpeg"/><Relationship Id="rId4" Type="http://schemas.openxmlformats.org/officeDocument/2006/relationships/image" Target="../media/image123.jp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http://upload.wikimedia.org/wikipedia/commons/thumb/e/ef/Shakira_at_Obama_Inaugural_%28cropped%29.jpg/169px-Shakira_at_Obama_Inaugural_%28cropped%29.jpg" TargetMode="External"/><Relationship Id="rId3" Type="http://schemas.openxmlformats.org/officeDocument/2006/relationships/image" Target="../media/image126.jpeg"/><Relationship Id="rId7" Type="http://schemas.openxmlformats.org/officeDocument/2006/relationships/image" Target="../media/image128.jpeg"/><Relationship Id="rId2" Type="http://schemas.openxmlformats.org/officeDocument/2006/relationships/image" Target="../media/image125.emf"/><Relationship Id="rId1" Type="http://schemas.openxmlformats.org/officeDocument/2006/relationships/slideLayout" Target="../slideLayouts/slideLayout7.xml"/><Relationship Id="rId6" Type="http://schemas.openxmlformats.org/officeDocument/2006/relationships/image" Target="http://upload.wikimedia.org/wikipedia/commons/thumb/6/66/64785279.7xFdDbri.jpg/300px-64785279.7xFdDbri.jpg" TargetMode="External"/><Relationship Id="rId5" Type="http://schemas.openxmlformats.org/officeDocument/2006/relationships/image" Target="../media/image127.jpeg"/><Relationship Id="rId4" Type="http://schemas.openxmlformats.org/officeDocument/2006/relationships/image" Target="http://upload.wikimedia.org/wikipedia/commons/thumb/3/3f/SergioAguero.jpg/275px-SergioAguero.jpg" TargetMode="External"/><Relationship Id="rId9" Type="http://schemas.openxmlformats.org/officeDocument/2006/relationships/image" Target="../media/image129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50068" y="4083699"/>
            <a:ext cx="6119019" cy="1960562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10000" dirty="0" err="1" smtClean="0">
                <a:latin typeface="Showcard Gothic" panose="04020904020102020604" pitchFamily="82" charset="0"/>
                <a:ea typeface="+mj-ea"/>
                <a:cs typeface="+mj-cs"/>
              </a:rPr>
              <a:t>Français</a:t>
            </a:r>
            <a:endParaRPr lang="en-US" sz="10000" dirty="0">
              <a:latin typeface="Showcard Gothic" panose="04020904020102020604" pitchFamily="82" charset="0"/>
              <a:ea typeface="+mj-ea"/>
              <a:cs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993" y="258551"/>
            <a:ext cx="4941168" cy="3738817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064418" y="5525821"/>
            <a:ext cx="48006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 dirty="0" err="1" smtClean="0">
                <a:latin typeface="Tw Cen MT" panose="020B0602020104020603" pitchFamily="34" charset="0"/>
              </a:rPr>
              <a:t>Année</a:t>
            </a:r>
            <a:r>
              <a:rPr lang="en-GB" dirty="0" smtClean="0">
                <a:latin typeface="Tw Cen MT" panose="020B0602020104020603" pitchFamily="34" charset="0"/>
              </a:rPr>
              <a:t> 6</a:t>
            </a:r>
            <a:r>
              <a:rPr lang="en-GB" dirty="0">
                <a:latin typeface="Tw Cen MT" panose="020B0602020104020603" pitchFamily="34" charset="0"/>
              </a:rPr>
              <a:t/>
            </a:r>
            <a:br>
              <a:rPr lang="en-GB" dirty="0">
                <a:latin typeface="Tw Cen MT" panose="020B0602020104020603" pitchFamily="34" charset="0"/>
              </a:rPr>
            </a:br>
            <a:r>
              <a:rPr lang="en-GB" dirty="0" smtClean="0">
                <a:latin typeface="Tw Cen MT" panose="020B0602020104020603" pitchFamily="34" charset="0"/>
              </a:rPr>
              <a:t>Cahier </a:t>
            </a:r>
            <a:r>
              <a:rPr lang="en-GB" dirty="0" err="1" smtClean="0">
                <a:latin typeface="Tw Cen MT" panose="020B0602020104020603" pitchFamily="34" charset="0"/>
              </a:rPr>
              <a:t>d’exercices</a:t>
            </a:r>
            <a:r>
              <a:rPr lang="en-GB" dirty="0" smtClean="0">
                <a:latin typeface="Tw Cen MT" panose="020B0602020104020603" pitchFamily="34" charset="0"/>
              </a:rPr>
              <a:t> [2]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GB" dirty="0">
              <a:latin typeface="Tw Cen MT" panose="020B0602020104020603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60349" y="6530587"/>
            <a:ext cx="6408738" cy="476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Nom: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…………………………………………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60349" y="7179498"/>
            <a:ext cx="6408738" cy="46166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Professeur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……………………………………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260349" y="7868701"/>
            <a:ext cx="4824835" cy="46166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Classe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…………………………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78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664" y="467544"/>
            <a:ext cx="6120680" cy="8351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smtClean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663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995623"/>
              </p:ext>
            </p:extLst>
          </p:nvPr>
        </p:nvGraphicFramePr>
        <p:xfrm>
          <a:off x="188640" y="211647"/>
          <a:ext cx="6408711" cy="48823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7833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253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175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French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18" marR="52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English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18" marR="52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75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J’habite…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18" marR="52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18" marR="52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75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J’habite à Cambridge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18" marR="52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18" marR="52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75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J’habite à Cambridge en Angleterre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18" marR="52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18" marR="52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75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J’habite à Cambridge en Angleterre près de Londres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18" marR="52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18" marR="52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79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J’habite à Cambridge près de Londres dans le sud-est de l’Angleterre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18" marR="52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18" marR="52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75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Où habites-tu ?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18" marR="52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18" marR="52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75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à la campagne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18" marR="52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18" marR="52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75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à la montagne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18" marR="52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18" marR="52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75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dans une grande ville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18" marR="52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18" marR="52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75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dans une petite ville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18" marR="52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18" marR="52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75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 banlieue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18" marR="52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18" marR="52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75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près de…..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18" marR="52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18" marR="52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pic>
        <p:nvPicPr>
          <p:cNvPr id="17415" name="Picture 5" descr="j021348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129" y="7968973"/>
            <a:ext cx="433530" cy="78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10725" y="8450974"/>
            <a:ext cx="36754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(To the tune of twinkle, </a:t>
            </a:r>
            <a:r>
              <a:rPr kumimoji="0" lang="en-US" altLang="en-US" sz="14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twinke</a:t>
            </a:r>
            <a:r>
              <a:rPr kumimoji="0" lang="en-US" altLang="en-US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little star</a:t>
            </a:r>
            <a:r>
              <a:rPr lang="en-US" altLang="en-US" sz="1400" b="1" u="sng" dirty="0">
                <a:ea typeface="Times New Roman" panose="02020603050405020304" pitchFamily="18" charset="0"/>
              </a:rPr>
              <a:t>)</a:t>
            </a:r>
            <a:endParaRPr kumimoji="0" lang="en-GB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65113" y="4632565"/>
            <a:ext cx="4766048" cy="406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en-US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en-US" sz="1600" b="1" u="sng" dirty="0"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Où habites- tu?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J’habite à </a:t>
            </a:r>
            <a:r>
              <a:rPr kumimoji="0" lang="fr-FR" alt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means</a:t>
            </a:r>
            <a:r>
              <a:rPr kumimoji="0" lang="fr-FR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‘I live in’</a:t>
            </a:r>
            <a:endParaRPr kumimoji="0" lang="en-GB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Près de </a:t>
            </a:r>
            <a:r>
              <a:rPr kumimoji="0" lang="fr-FR" alt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means</a:t>
            </a:r>
            <a:r>
              <a:rPr kumimoji="0" lang="fr-FR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‘</a:t>
            </a:r>
            <a:r>
              <a:rPr kumimoji="0" lang="fr-FR" alt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near</a:t>
            </a:r>
            <a:r>
              <a:rPr kumimoji="0" lang="fr-FR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to’</a:t>
            </a:r>
            <a:endParaRPr kumimoji="0" lang="en-GB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À la montagne</a:t>
            </a:r>
            <a:r>
              <a:rPr kumimoji="0" lang="fr-FR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à la campagne</a:t>
            </a:r>
            <a:endParaRPr kumimoji="0" lang="en-GB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Dans une grande ville</a:t>
            </a:r>
            <a:r>
              <a:rPr kumimoji="0" lang="fr-FR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dans une petite ville</a:t>
            </a:r>
            <a:endParaRPr kumimoji="0" lang="en-GB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 banlieue</a:t>
            </a:r>
            <a:r>
              <a:rPr kumimoji="0" lang="fr-FR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dans un village</a:t>
            </a:r>
            <a:endParaRPr kumimoji="0" lang="en-GB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Au bord de la mer </a:t>
            </a:r>
            <a:r>
              <a:rPr kumimoji="0" lang="fr-FR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kumimoji="0" lang="fr-FR" alt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Don’t</a:t>
            </a:r>
            <a:r>
              <a:rPr kumimoji="0" lang="fr-FR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fr-FR" alt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forget</a:t>
            </a:r>
            <a:r>
              <a:rPr kumimoji="0" lang="fr-FR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fr-FR" alt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that</a:t>
            </a:r>
            <a:r>
              <a:rPr kumimoji="0" lang="fr-FR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fr-FR" alt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it</a:t>
            </a:r>
            <a:r>
              <a:rPr kumimoji="0" lang="fr-FR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fr-FR" alt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is</a:t>
            </a:r>
            <a:r>
              <a:rPr kumimoji="0" lang="fr-FR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fr-FR" alt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there</a:t>
            </a:r>
            <a:r>
              <a:rPr kumimoji="0" lang="fr-FR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!)</a:t>
            </a:r>
            <a:endParaRPr kumimoji="0" lang="en-GB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J’habite à </a:t>
            </a:r>
            <a:r>
              <a:rPr kumimoji="0" lang="fr-FR" alt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means</a:t>
            </a:r>
            <a:r>
              <a:rPr kumimoji="0" lang="fr-FR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‘I live in’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en-US" sz="1600" b="1" i="1" dirty="0" smtClean="0">
                <a:cs typeface="Arial" panose="020B0604020202020204" pitchFamily="34" charset="0"/>
              </a:rPr>
              <a:t>Près de </a:t>
            </a:r>
            <a:r>
              <a:rPr lang="fr-FR" altLang="en-US" sz="1600" b="1" dirty="0" err="1" smtClean="0">
                <a:cs typeface="Arial" panose="020B0604020202020204" pitchFamily="34" charset="0"/>
              </a:rPr>
              <a:t>means</a:t>
            </a:r>
            <a:r>
              <a:rPr lang="fr-FR" altLang="en-US" sz="1600" b="1" dirty="0" smtClean="0">
                <a:cs typeface="Arial" panose="020B0604020202020204" pitchFamily="34" charset="0"/>
              </a:rPr>
              <a:t> ‘</a:t>
            </a:r>
            <a:r>
              <a:rPr lang="fr-FR" altLang="en-US" sz="1600" b="1" dirty="0" err="1" smtClean="0">
                <a:cs typeface="Arial" panose="020B0604020202020204" pitchFamily="34" charset="0"/>
              </a:rPr>
              <a:t>near</a:t>
            </a:r>
            <a:r>
              <a:rPr lang="fr-FR" altLang="en-US" sz="1600" b="1" dirty="0" smtClean="0">
                <a:cs typeface="Arial" panose="020B0604020202020204" pitchFamily="34" charset="0"/>
              </a:rPr>
              <a:t> to’.</a:t>
            </a:r>
            <a:endParaRPr kumimoji="0" lang="en-GB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18149" y="5200908"/>
            <a:ext cx="3168351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400" dirty="0">
                <a:ea typeface="Times New Roman" panose="02020603050405020304" pitchFamily="18" charset="0"/>
                <a:cs typeface="Arial" panose="020B0604020202020204" pitchFamily="34" charset="0"/>
              </a:rPr>
              <a:t>Try and complete the English without looking at the vocabulary </a:t>
            </a:r>
            <a:r>
              <a:rPr lang="en-GB" sz="1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list.</a:t>
            </a:r>
            <a:endParaRPr lang="en-GB" sz="14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 smtClean="0">
                <a:solidFill>
                  <a:schemeClr val="tx1"/>
                </a:solidFill>
              </a:rPr>
              <a:t>7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949" y="5906539"/>
            <a:ext cx="1620001" cy="151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872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728" y="6947694"/>
            <a:ext cx="6480719" cy="2196306"/>
          </a:xfrm>
          <a:prstGeom prst="rect">
            <a:avLst/>
          </a:prstGeom>
        </p:spPr>
      </p:pic>
      <p:pic>
        <p:nvPicPr>
          <p:cNvPr id="20481" name="Picture 1" descr="http://puzzlemaker.discoveryeducation.com/puzzles/55428xjmty.pn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1" y="1444923"/>
            <a:ext cx="6823539" cy="5287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95252" y="827584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 err="1" smtClean="0">
                <a:cs typeface="Arial" panose="020B0604020202020204" pitchFamily="34" charset="0"/>
              </a:rPr>
              <a:t>Où</a:t>
            </a:r>
            <a:r>
              <a:rPr lang="en-GB" sz="2000" b="1" u="sng" dirty="0" smtClean="0">
                <a:cs typeface="Arial" panose="020B0604020202020204" pitchFamily="34" charset="0"/>
              </a:rPr>
              <a:t> </a:t>
            </a:r>
            <a:r>
              <a:rPr lang="en-GB" sz="2000" b="1" u="sng" dirty="0" err="1" smtClean="0">
                <a:cs typeface="Arial" panose="020B0604020202020204" pitchFamily="34" charset="0"/>
              </a:rPr>
              <a:t>habites-tu</a:t>
            </a:r>
            <a:r>
              <a:rPr lang="en-GB" sz="2000" b="1" u="sng" dirty="0" smtClean="0">
                <a:cs typeface="Arial" panose="020B0604020202020204" pitchFamily="34" charset="0"/>
              </a:rPr>
              <a:t>?</a:t>
            </a:r>
            <a:endParaRPr lang="en-GB" sz="2000" b="1" u="sng" dirty="0"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 smtClean="0">
                <a:solidFill>
                  <a:schemeClr val="tx1"/>
                </a:solidFill>
              </a:rPr>
              <a:t>8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833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321" name="Group 1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63001"/>
              </p:ext>
            </p:extLst>
          </p:nvPr>
        </p:nvGraphicFramePr>
        <p:xfrm>
          <a:off x="260648" y="467927"/>
          <a:ext cx="3384376" cy="7982015"/>
        </p:xfrm>
        <a:graphic>
          <a:graphicData uri="http://schemas.openxmlformats.org/drawingml/2006/table">
            <a:tbl>
              <a:tblPr/>
              <a:tblGrid>
                <a:gridCol w="15171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672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96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 bowling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the bowling alley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7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 </a:t>
                      </a: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musée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the museum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7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 </a:t>
                      </a: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parc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the park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7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les </a:t>
                      </a: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magasins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the shops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7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 </a:t>
                      </a: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cinéma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the cinema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7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 château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the castle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7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 centre </a:t>
                      </a: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sportif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the sports centre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7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 </a:t>
                      </a: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stade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the stadium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7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 centre commercial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the shopping centre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7155">
                <a:tc>
                  <a:txBody>
                    <a:bodyPr/>
                    <a:lstStyle/>
                    <a:p>
                      <a:pPr eaLnBrk="1" hangingPunct="1">
                        <a:buFontTx/>
                        <a:buNone/>
                      </a:pPr>
                      <a:r>
                        <a:rPr lang="en-US" alt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 </a:t>
                      </a:r>
                      <a:r>
                        <a:rPr lang="en-US" alt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théâtre</a:t>
                      </a:r>
                      <a:endParaRPr lang="en-US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the theatre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7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discothèque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the disco/ night club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5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 piscine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the swimming pool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7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 </a:t>
                      </a: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cathédrale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the </a:t>
                      </a: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cathederal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7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 </a:t>
                      </a: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marché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the market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77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 </a:t>
                      </a: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gare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the train station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77155">
                <a:tc>
                  <a:txBody>
                    <a:bodyPr/>
                    <a:lstStyle/>
                    <a:p>
                      <a:pPr algn="l"/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</a:t>
                      </a:r>
                      <a:r>
                        <a:rPr lang="en-GB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gare</a:t>
                      </a:r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routière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the bus station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77155">
                <a:tc>
                  <a:txBody>
                    <a:bodyPr/>
                    <a:lstStyle/>
                    <a:p>
                      <a:pPr algn="l"/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</a:t>
                      </a:r>
                      <a:r>
                        <a:rPr lang="en-GB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pharmacie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the pharmacy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377155">
                <a:tc>
                  <a:txBody>
                    <a:bodyPr/>
                    <a:lstStyle/>
                    <a:p>
                      <a:pPr algn="l"/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</a:t>
                      </a:r>
                      <a:r>
                        <a:rPr lang="en-GB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bibliothèque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the library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377155">
                <a:tc>
                  <a:txBody>
                    <a:bodyPr/>
                    <a:lstStyle/>
                    <a:p>
                      <a:pPr algn="l"/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 château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the castle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377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 port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the port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377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l’église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the church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  <p:sp>
        <p:nvSpPr>
          <p:cNvPr id="4" name="Rectangle 79"/>
          <p:cNvSpPr>
            <a:spLocks noChangeArrowheads="1"/>
          </p:cNvSpPr>
          <p:nvPr/>
        </p:nvSpPr>
        <p:spPr bwMode="auto">
          <a:xfrm>
            <a:off x="188640" y="35496"/>
            <a:ext cx="25603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ville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(in the town)</a:t>
            </a:r>
            <a:endParaRPr lang="en-GB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oup 1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83876"/>
              </p:ext>
            </p:extLst>
          </p:nvPr>
        </p:nvGraphicFramePr>
        <p:xfrm>
          <a:off x="3789040" y="485983"/>
          <a:ext cx="2952328" cy="7699010"/>
        </p:xfrm>
        <a:graphic>
          <a:graphicData uri="http://schemas.openxmlformats.org/drawingml/2006/table">
            <a:tbl>
              <a:tblPr/>
              <a:tblGrid>
                <a:gridCol w="1499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532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7155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 </a:t>
                      </a:r>
                      <a:r>
                        <a:rPr lang="en-GB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magasin</a:t>
                      </a:r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GB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vélos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the bike shop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7155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 </a:t>
                      </a:r>
                      <a:r>
                        <a:rPr lang="en-GB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jardins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the gardens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7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l’ </a:t>
                      </a:r>
                      <a:r>
                        <a:rPr lang="en-GB" altLang="en-US" sz="14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arène</a:t>
                      </a:r>
                      <a:endParaRPr lang="en-GB" altLang="en-US" sz="14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the arena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6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 café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the café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7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 restaurant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the restaurant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7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 poste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the post office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7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 </a:t>
                      </a: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plage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the beach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7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 place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the square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7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l’aéroport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the airport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77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 </a:t>
                      </a: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ville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est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my town is..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7155">
                <a:tc>
                  <a:txBody>
                    <a:bodyPr/>
                    <a:lstStyle/>
                    <a:p>
                      <a:pPr eaLnBrk="1" hangingPunct="1">
                        <a:buFontTx/>
                        <a:buNone/>
                      </a:pPr>
                      <a:r>
                        <a:rPr lang="en-US" alt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grande</a:t>
                      </a:r>
                      <a:endParaRPr lang="en-US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big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7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petite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small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5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jolie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pretty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7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propre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clean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7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dirty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77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tranquille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quiet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77155">
                <a:tc>
                  <a:txBody>
                    <a:bodyPr/>
                    <a:lstStyle/>
                    <a:p>
                      <a:r>
                        <a:rPr lang="en-GB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bruyante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noisy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77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il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y 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there is/are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377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il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n’y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 pas 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there isn’t/ aren’t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chemeClr val="tx1"/>
                </a:solidFill>
              </a:rPr>
              <a:t>9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37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699736"/>
              </p:ext>
            </p:extLst>
          </p:nvPr>
        </p:nvGraphicFramePr>
        <p:xfrm>
          <a:off x="3479982" y="899592"/>
          <a:ext cx="3071242" cy="1375644"/>
        </p:xfrm>
        <a:graphic>
          <a:graphicData uri="http://schemas.openxmlformats.org/drawingml/2006/table">
            <a:tbl>
              <a:tblPr/>
              <a:tblGrid>
                <a:gridCol w="5856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856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72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(masculine object)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72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(feminine object)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10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(more than one object)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Text Box 75"/>
          <p:cNvSpPr txBox="1">
            <a:spLocks noChangeArrowheads="1"/>
          </p:cNvSpPr>
          <p:nvPr/>
        </p:nvSpPr>
        <p:spPr bwMode="auto">
          <a:xfrm>
            <a:off x="0" y="107504"/>
            <a:ext cx="6400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How to say ‘a’, ‘some’ and ‘the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’ 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195775"/>
              </p:ext>
            </p:extLst>
          </p:nvPr>
        </p:nvGraphicFramePr>
        <p:xfrm>
          <a:off x="171450" y="899592"/>
          <a:ext cx="3185542" cy="1373506"/>
        </p:xfrm>
        <a:graphic>
          <a:graphicData uri="http://schemas.openxmlformats.org/drawingml/2006/table">
            <a:tbl>
              <a:tblPr/>
              <a:tblGrid>
                <a:gridCol w="7372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(masculine object)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(feminine object)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some (more than one object)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149080" y="528570"/>
            <a:ext cx="1932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b="1" dirty="0">
                <a:cs typeface="Arial" panose="020B0604020202020204" pitchFamily="34" charset="0"/>
              </a:rPr>
              <a:t>D</a:t>
            </a:r>
            <a:r>
              <a:rPr lang="en-GB" b="1" dirty="0" smtClean="0">
                <a:cs typeface="Arial" panose="020B0604020202020204" pitchFamily="34" charset="0"/>
              </a:rPr>
              <a:t>efinite </a:t>
            </a:r>
            <a:r>
              <a:rPr lang="en-GB" b="1" dirty="0">
                <a:cs typeface="Arial" panose="020B0604020202020204" pitchFamily="34" charset="0"/>
              </a:rPr>
              <a:t>A</a:t>
            </a:r>
            <a:r>
              <a:rPr lang="en-GB" b="1" dirty="0" smtClean="0">
                <a:cs typeface="Arial" panose="020B0604020202020204" pitchFamily="34" charset="0"/>
              </a:rPr>
              <a:t>rticles</a:t>
            </a:r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4704" y="507614"/>
            <a:ext cx="2112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b="1" dirty="0">
                <a:cs typeface="Arial" panose="020B0604020202020204" pitchFamily="34" charset="0"/>
              </a:rPr>
              <a:t>I</a:t>
            </a:r>
            <a:r>
              <a:rPr lang="en-GB" b="1" dirty="0" smtClean="0">
                <a:cs typeface="Arial" panose="020B0604020202020204" pitchFamily="34" charset="0"/>
              </a:rPr>
              <a:t>ndefinite </a:t>
            </a:r>
            <a:r>
              <a:rPr lang="en-GB" b="1" dirty="0">
                <a:cs typeface="Arial" panose="020B0604020202020204" pitchFamily="34" charset="0"/>
              </a:rPr>
              <a:t>A</a:t>
            </a:r>
            <a:r>
              <a:rPr lang="en-GB" b="1" dirty="0" smtClean="0">
                <a:cs typeface="Arial" panose="020B0604020202020204" pitchFamily="34" charset="0"/>
              </a:rPr>
              <a:t>rticles</a:t>
            </a:r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11" name="Text Box 75"/>
          <p:cNvSpPr txBox="1">
            <a:spLocks noChangeArrowheads="1"/>
          </p:cNvSpPr>
          <p:nvPr/>
        </p:nvSpPr>
        <p:spPr bwMode="auto">
          <a:xfrm>
            <a:off x="155815" y="2560713"/>
            <a:ext cx="3284984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Fill in the correct word for ‘a’ or ‘some’ in the table below: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75"/>
          <p:cNvSpPr txBox="1">
            <a:spLocks noChangeArrowheads="1"/>
          </p:cNvSpPr>
          <p:nvPr/>
        </p:nvSpPr>
        <p:spPr bwMode="auto">
          <a:xfrm>
            <a:off x="3448506" y="2566595"/>
            <a:ext cx="32849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Fill in the correct word for ‘the’ in the table below: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647292"/>
              </p:ext>
            </p:extLst>
          </p:nvPr>
        </p:nvGraphicFramePr>
        <p:xfrm>
          <a:off x="148108" y="3698896"/>
          <a:ext cx="3268149" cy="3977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03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316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gender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‘a’ or ‘some’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noun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(m)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</a:t>
                      </a:r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thé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(f)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plage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GB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GB" i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</a:t>
                      </a:r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voitures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GB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GB" i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</a:t>
                      </a:r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châteaux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(f)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danse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(f)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pluie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(m)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vin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GB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GB" i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</a:t>
                      </a:r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fromages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GB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GB" i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</a:t>
                      </a:r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saucisses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168634"/>
              </p:ext>
            </p:extLst>
          </p:nvPr>
        </p:nvGraphicFramePr>
        <p:xfrm>
          <a:off x="3484074" y="3691096"/>
          <a:ext cx="3268149" cy="3973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03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82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595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738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gender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‘the’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noun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738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(m)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poisson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738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(m)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café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738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GB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GB" i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</a:t>
                      </a:r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églises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738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GB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GB" i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</a:t>
                      </a:r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cathédrales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738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(f)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poste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738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(f)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bière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738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(m)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soleil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73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GB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GB" i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</a:t>
                      </a:r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monuments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73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GB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GB" i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</a:t>
                      </a:r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plages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15" name="Text Box 75"/>
          <p:cNvSpPr txBox="1">
            <a:spLocks noChangeArrowheads="1"/>
          </p:cNvSpPr>
          <p:nvPr/>
        </p:nvSpPr>
        <p:spPr bwMode="auto">
          <a:xfrm>
            <a:off x="139737" y="7843919"/>
            <a:ext cx="378904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With a partner translate orally each item with the article into English. 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664" y="8234207"/>
            <a:ext cx="786306" cy="701123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4795487" y="8082999"/>
            <a:ext cx="1149514" cy="720080"/>
          </a:xfrm>
          <a:prstGeom prst="wedgeRoundRectCallout">
            <a:avLst>
              <a:gd name="adj1" fmla="val -68075"/>
              <a:gd name="adj2" fmla="val -29351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n-GB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thé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a tea!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>
                <a:solidFill>
                  <a:schemeClr val="tx1"/>
                </a:solidFill>
              </a:rPr>
              <a:t>1</a:t>
            </a:r>
            <a:r>
              <a:rPr lang="en-GB" b="1" dirty="0" smtClean="0">
                <a:solidFill>
                  <a:schemeClr val="tx1"/>
                </a:solidFill>
              </a:rPr>
              <a:t>0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19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664" y="467544"/>
            <a:ext cx="6120680" cy="8351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smtClean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6585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58492" y="692149"/>
            <a:ext cx="2965877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arenR"/>
            </a:pPr>
            <a:r>
              <a:rPr lang="en-US" altLang="en-US" sz="2000" dirty="0">
                <a:cs typeface="Arial" panose="020B0604020202020204" pitchFamily="34" charset="0"/>
              </a:rPr>
              <a:t>l</a:t>
            </a:r>
            <a:r>
              <a:rPr lang="en-US" altLang="en-US" sz="2000" dirty="0" smtClean="0">
                <a:cs typeface="Arial" panose="020B0604020202020204" pitchFamily="34" charset="0"/>
              </a:rPr>
              <a:t>e bowling</a:t>
            </a:r>
            <a:endParaRPr lang="en-US" altLang="en-US" sz="2000" dirty="0">
              <a:cs typeface="Arial" panose="020B0604020202020204" pitchFamily="34" charset="0"/>
            </a:endParaRPr>
          </a:p>
          <a:p>
            <a:pPr eaLnBrk="1" hangingPunct="1">
              <a:buFontTx/>
              <a:buAutoNum type="arabicParenR"/>
            </a:pPr>
            <a:r>
              <a:rPr lang="cy-GB" altLang="en-US" sz="2000" dirty="0">
                <a:cs typeface="Arial" panose="020B0604020202020204" pitchFamily="34" charset="0"/>
              </a:rPr>
              <a:t>l</a:t>
            </a:r>
            <a:r>
              <a:rPr lang="cy-GB" altLang="en-US" sz="2000" dirty="0" smtClean="0">
                <a:cs typeface="Arial" panose="020B0604020202020204" pitchFamily="34" charset="0"/>
              </a:rPr>
              <a:t>e musée</a:t>
            </a:r>
            <a:endParaRPr lang="en-US" altLang="en-US" sz="2000" dirty="0">
              <a:cs typeface="Arial" panose="020B0604020202020204" pitchFamily="34" charset="0"/>
            </a:endParaRPr>
          </a:p>
          <a:p>
            <a:pPr eaLnBrk="1" hangingPunct="1">
              <a:buFontTx/>
              <a:buAutoNum type="arabicParenR"/>
            </a:pPr>
            <a:r>
              <a:rPr lang="en-US" altLang="en-US" sz="2000" dirty="0">
                <a:cs typeface="Arial" panose="020B0604020202020204" pitchFamily="34" charset="0"/>
              </a:rPr>
              <a:t>l</a:t>
            </a:r>
            <a:r>
              <a:rPr lang="en-US" altLang="en-US" sz="2000" dirty="0" smtClean="0">
                <a:cs typeface="Arial" panose="020B0604020202020204" pitchFamily="34" charset="0"/>
              </a:rPr>
              <a:t>e </a:t>
            </a:r>
            <a:r>
              <a:rPr lang="en-US" altLang="en-US" sz="2000" dirty="0" err="1" smtClean="0">
                <a:cs typeface="Arial" panose="020B0604020202020204" pitchFamily="34" charset="0"/>
              </a:rPr>
              <a:t>parc</a:t>
            </a:r>
            <a:endParaRPr lang="en-US" altLang="en-US" sz="2000" dirty="0">
              <a:cs typeface="Arial" panose="020B0604020202020204" pitchFamily="34" charset="0"/>
            </a:endParaRPr>
          </a:p>
          <a:p>
            <a:pPr eaLnBrk="1" hangingPunct="1">
              <a:buFontTx/>
              <a:buAutoNum type="arabicParenR"/>
            </a:pPr>
            <a:r>
              <a:rPr lang="en-US" altLang="en-US" sz="2000" dirty="0">
                <a:cs typeface="Arial" panose="020B0604020202020204" pitchFamily="34" charset="0"/>
              </a:rPr>
              <a:t>l</a:t>
            </a:r>
            <a:r>
              <a:rPr lang="en-US" altLang="en-US" sz="2000" dirty="0" smtClean="0">
                <a:cs typeface="Arial" panose="020B0604020202020204" pitchFamily="34" charset="0"/>
              </a:rPr>
              <a:t>e </a:t>
            </a:r>
            <a:r>
              <a:rPr lang="en-US" altLang="en-US" sz="2000" dirty="0" err="1" smtClean="0">
                <a:cs typeface="Arial" panose="020B0604020202020204" pitchFamily="34" charset="0"/>
              </a:rPr>
              <a:t>magasin</a:t>
            </a:r>
            <a:endParaRPr lang="en-US" altLang="en-US" sz="2000" dirty="0">
              <a:cs typeface="Arial" panose="020B0604020202020204" pitchFamily="34" charset="0"/>
            </a:endParaRPr>
          </a:p>
          <a:p>
            <a:pPr eaLnBrk="1" hangingPunct="1">
              <a:buFontTx/>
              <a:buAutoNum type="arabicParenR"/>
            </a:pPr>
            <a:r>
              <a:rPr lang="en-US" altLang="en-US" sz="2000" dirty="0">
                <a:cs typeface="Arial" panose="020B0604020202020204" pitchFamily="34" charset="0"/>
              </a:rPr>
              <a:t>l</a:t>
            </a:r>
            <a:r>
              <a:rPr lang="en-US" altLang="en-US" sz="2000" dirty="0" smtClean="0">
                <a:cs typeface="Arial" panose="020B0604020202020204" pitchFamily="34" charset="0"/>
              </a:rPr>
              <a:t>e </a:t>
            </a:r>
            <a:r>
              <a:rPr lang="en-US" altLang="en-US" sz="2000" dirty="0" err="1" smtClean="0">
                <a:cs typeface="Arial" panose="020B0604020202020204" pitchFamily="34" charset="0"/>
              </a:rPr>
              <a:t>cinéma</a:t>
            </a:r>
            <a:endParaRPr lang="en-US" altLang="en-US" sz="2000" dirty="0">
              <a:cs typeface="Arial" panose="020B0604020202020204" pitchFamily="34" charset="0"/>
            </a:endParaRPr>
          </a:p>
          <a:p>
            <a:pPr eaLnBrk="1" hangingPunct="1">
              <a:buFontTx/>
              <a:buAutoNum type="arabicParenR"/>
            </a:pPr>
            <a:r>
              <a:rPr lang="en-US" altLang="en-US" sz="2000" dirty="0">
                <a:cs typeface="Arial" panose="020B0604020202020204" pitchFamily="34" charset="0"/>
              </a:rPr>
              <a:t>l</a:t>
            </a:r>
            <a:r>
              <a:rPr lang="en-US" altLang="en-US" sz="2000" dirty="0" smtClean="0">
                <a:cs typeface="Arial" panose="020B0604020202020204" pitchFamily="34" charset="0"/>
              </a:rPr>
              <a:t>e château</a:t>
            </a:r>
            <a:endParaRPr lang="en-US" altLang="en-US" sz="2000" dirty="0">
              <a:cs typeface="Arial" panose="020B0604020202020204" pitchFamily="34" charset="0"/>
            </a:endParaRPr>
          </a:p>
          <a:p>
            <a:pPr eaLnBrk="1" hangingPunct="1">
              <a:buFontTx/>
              <a:buAutoNum type="arabicParenR"/>
            </a:pPr>
            <a:r>
              <a:rPr lang="en-US" altLang="en-US" sz="2000" dirty="0">
                <a:cs typeface="Arial" panose="020B0604020202020204" pitchFamily="34" charset="0"/>
              </a:rPr>
              <a:t>l</a:t>
            </a:r>
            <a:r>
              <a:rPr lang="en-US" altLang="en-US" sz="2000" dirty="0" smtClean="0">
                <a:cs typeface="Arial" panose="020B0604020202020204" pitchFamily="34" charset="0"/>
              </a:rPr>
              <a:t>e </a:t>
            </a:r>
            <a:r>
              <a:rPr lang="en-US" altLang="en-US" sz="2000" dirty="0" err="1" smtClean="0">
                <a:cs typeface="Arial" panose="020B0604020202020204" pitchFamily="34" charset="0"/>
              </a:rPr>
              <a:t>centre</a:t>
            </a:r>
            <a:r>
              <a:rPr lang="en-US" altLang="en-US" sz="2000" dirty="0" smtClean="0"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cs typeface="Arial" panose="020B0604020202020204" pitchFamily="34" charset="0"/>
              </a:rPr>
              <a:t>sportif</a:t>
            </a:r>
            <a:endParaRPr lang="en-US" altLang="en-US" sz="2000" dirty="0">
              <a:cs typeface="Arial" panose="020B0604020202020204" pitchFamily="34" charset="0"/>
            </a:endParaRPr>
          </a:p>
          <a:p>
            <a:pPr eaLnBrk="1" hangingPunct="1">
              <a:buFontTx/>
              <a:buAutoNum type="arabicParenR"/>
            </a:pPr>
            <a:r>
              <a:rPr lang="en-US" altLang="en-US" sz="2000" dirty="0" smtClean="0">
                <a:cs typeface="Arial" panose="020B0604020202020204" pitchFamily="34" charset="0"/>
              </a:rPr>
              <a:t>le </a:t>
            </a:r>
            <a:r>
              <a:rPr lang="en-US" altLang="en-US" sz="2000" dirty="0" err="1" smtClean="0">
                <a:cs typeface="Arial" panose="020B0604020202020204" pitchFamily="34" charset="0"/>
              </a:rPr>
              <a:t>stade</a:t>
            </a:r>
            <a:endParaRPr lang="en-US" altLang="en-US" sz="2000" dirty="0">
              <a:cs typeface="Arial" panose="020B0604020202020204" pitchFamily="34" charset="0"/>
            </a:endParaRPr>
          </a:p>
          <a:p>
            <a:pPr eaLnBrk="1" hangingPunct="1">
              <a:buFontTx/>
              <a:buAutoNum type="arabicParenR"/>
            </a:pPr>
            <a:r>
              <a:rPr lang="en-US" altLang="en-US" sz="2000" dirty="0" smtClean="0">
                <a:cs typeface="Arial" panose="020B0604020202020204" pitchFamily="34" charset="0"/>
              </a:rPr>
              <a:t>le </a:t>
            </a:r>
            <a:r>
              <a:rPr lang="en-US" altLang="en-US" sz="2000" dirty="0" err="1" smtClean="0">
                <a:cs typeface="Arial" panose="020B0604020202020204" pitchFamily="34" charset="0"/>
              </a:rPr>
              <a:t>centre</a:t>
            </a:r>
            <a:r>
              <a:rPr lang="en-US" altLang="en-US" sz="2000" dirty="0" smtClean="0">
                <a:cs typeface="Arial" panose="020B0604020202020204" pitchFamily="34" charset="0"/>
              </a:rPr>
              <a:t> commercial</a:t>
            </a:r>
            <a:endParaRPr lang="en-US" altLang="en-US" sz="2000" dirty="0">
              <a:cs typeface="Arial" panose="020B0604020202020204" pitchFamily="34" charset="0"/>
            </a:endParaRPr>
          </a:p>
          <a:p>
            <a:pPr eaLnBrk="1" hangingPunct="1">
              <a:buFontTx/>
              <a:buAutoNum type="arabicParenR"/>
            </a:pPr>
            <a:r>
              <a:rPr lang="en-US" altLang="en-US" sz="2000" dirty="0" smtClean="0">
                <a:cs typeface="Arial" panose="020B0604020202020204" pitchFamily="34" charset="0"/>
              </a:rPr>
              <a:t> le </a:t>
            </a:r>
            <a:r>
              <a:rPr lang="en-US" altLang="en-US" sz="2000" dirty="0" err="1" smtClean="0">
                <a:cs typeface="Arial" panose="020B0604020202020204" pitchFamily="34" charset="0"/>
              </a:rPr>
              <a:t>théâtre</a:t>
            </a:r>
            <a:endParaRPr lang="en-US" altLang="en-US" sz="2000" dirty="0">
              <a:cs typeface="Arial" panose="020B0604020202020204" pitchFamily="34" charset="0"/>
            </a:endParaRPr>
          </a:p>
          <a:p>
            <a:pPr eaLnBrk="1" hangingPunct="1">
              <a:buFontTx/>
              <a:buAutoNum type="arabicParenR"/>
            </a:pPr>
            <a:r>
              <a:rPr lang="en-US" altLang="en-US" sz="2000" dirty="0">
                <a:cs typeface="Arial" panose="020B0604020202020204" pitchFamily="34" charset="0"/>
              </a:rPr>
              <a:t> la </a:t>
            </a:r>
            <a:r>
              <a:rPr lang="en-US" altLang="en-US" sz="2000" dirty="0" err="1" smtClean="0">
                <a:cs typeface="Arial" panose="020B0604020202020204" pitchFamily="34" charset="0"/>
              </a:rPr>
              <a:t>plage</a:t>
            </a:r>
            <a:endParaRPr lang="en-US" altLang="en-US" sz="2000" dirty="0">
              <a:cs typeface="Arial" panose="020B0604020202020204" pitchFamily="34" charset="0"/>
            </a:endParaRPr>
          </a:p>
          <a:p>
            <a:pPr eaLnBrk="1" hangingPunct="1">
              <a:buFontTx/>
              <a:buAutoNum type="arabicParenR"/>
            </a:pPr>
            <a:r>
              <a:rPr lang="en-US" altLang="en-US" sz="2000" dirty="0">
                <a:cs typeface="Arial" panose="020B0604020202020204" pitchFamily="34" charset="0"/>
              </a:rPr>
              <a:t> la </a:t>
            </a:r>
            <a:r>
              <a:rPr lang="en-US" altLang="en-US" sz="2000" dirty="0" smtClean="0">
                <a:cs typeface="Arial" panose="020B0604020202020204" pitchFamily="34" charset="0"/>
              </a:rPr>
              <a:t>discothèque</a:t>
            </a:r>
            <a:endParaRPr lang="en-US" altLang="en-US" sz="2000" dirty="0">
              <a:cs typeface="Arial" panose="020B0604020202020204" pitchFamily="34" charset="0"/>
            </a:endParaRPr>
          </a:p>
          <a:p>
            <a:pPr eaLnBrk="1" hangingPunct="1">
              <a:buFontTx/>
              <a:buAutoNum type="arabicParenR"/>
            </a:pPr>
            <a:r>
              <a:rPr lang="en-US" altLang="en-US" sz="2000" dirty="0">
                <a:cs typeface="Arial" panose="020B0604020202020204" pitchFamily="34" charset="0"/>
              </a:rPr>
              <a:t> la </a:t>
            </a:r>
            <a:r>
              <a:rPr lang="en-US" altLang="en-US" sz="2000" dirty="0" smtClean="0">
                <a:cs typeface="Arial" panose="020B0604020202020204" pitchFamily="34" charset="0"/>
              </a:rPr>
              <a:t>piscine</a:t>
            </a:r>
            <a:endParaRPr lang="en-US" altLang="en-US" sz="2000" dirty="0">
              <a:cs typeface="Arial" panose="020B0604020202020204" pitchFamily="34" charset="0"/>
            </a:endParaRPr>
          </a:p>
          <a:p>
            <a:pPr eaLnBrk="1" hangingPunct="1">
              <a:buFontTx/>
              <a:buAutoNum type="arabicParenR"/>
            </a:pPr>
            <a:r>
              <a:rPr lang="en-US" altLang="en-US" sz="2000" dirty="0">
                <a:cs typeface="Arial" panose="020B0604020202020204" pitchFamily="34" charset="0"/>
              </a:rPr>
              <a:t> la </a:t>
            </a:r>
            <a:r>
              <a:rPr lang="cy-GB" altLang="en-US" sz="2000" dirty="0" smtClean="0">
                <a:cs typeface="Arial" panose="020B0604020202020204" pitchFamily="34" charset="0"/>
              </a:rPr>
              <a:t>cathédrale</a:t>
            </a:r>
            <a:endParaRPr lang="en-US" altLang="en-US" sz="2000" dirty="0">
              <a:cs typeface="Arial" panose="020B0604020202020204" pitchFamily="34" charset="0"/>
            </a:endParaRPr>
          </a:p>
        </p:txBody>
      </p:sp>
      <p:pic>
        <p:nvPicPr>
          <p:cNvPr id="3" name="Picture 4" descr="MCj0286930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463" y="6694138"/>
            <a:ext cx="982662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609423"/>
              </p:ext>
            </p:extLst>
          </p:nvPr>
        </p:nvGraphicFramePr>
        <p:xfrm>
          <a:off x="450424" y="5482301"/>
          <a:ext cx="731837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2" name="Clip" r:id="rId4" imgW="1349115" imgH="1450639" progId="MS_ClipArt_Gallery.2">
                  <p:embed/>
                </p:oleObj>
              </mc:Choice>
              <mc:Fallback>
                <p:oleObj name="Clip" r:id="rId4" imgW="1349115" imgH="14506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424" y="5482301"/>
                        <a:ext cx="731837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6" descr="MCSO01580_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776" y="6886769"/>
            <a:ext cx="1062037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674614" y="5450549"/>
            <a:ext cx="1237808" cy="793751"/>
            <a:chOff x="204" y="255"/>
            <a:chExt cx="2412" cy="1590"/>
          </a:xfrm>
        </p:grpSpPr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255"/>
              <a:ext cx="2412" cy="1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482"/>
              <a:ext cx="1155" cy="1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" name="Picture 8" descr="npo0000c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342" y="7910163"/>
            <a:ext cx="847725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11" descr="MCBD10671_0000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198" y="7880000"/>
            <a:ext cx="122396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3"/>
          <p:cNvGrpSpPr>
            <a:grpSpLocks/>
          </p:cNvGrpSpPr>
          <p:nvPr/>
        </p:nvGrpSpPr>
        <p:grpSpPr bwMode="auto">
          <a:xfrm>
            <a:off x="5747304" y="6566444"/>
            <a:ext cx="1066800" cy="927100"/>
            <a:chOff x="4422" y="2931"/>
            <a:chExt cx="1460" cy="962"/>
          </a:xfrm>
        </p:grpSpPr>
        <p:pic>
          <p:nvPicPr>
            <p:cNvPr id="12" name="Picture 14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" y="2931"/>
              <a:ext cx="1460" cy="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5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8" y="3158"/>
              <a:ext cx="544" cy="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" y="3158"/>
              <a:ext cx="514" cy="6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5" name="Picture 17" descr="j036540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811" y="5553738"/>
            <a:ext cx="944563" cy="7254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413" y="6381227"/>
            <a:ext cx="785813" cy="128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oup 19"/>
          <p:cNvGrpSpPr>
            <a:grpSpLocks/>
          </p:cNvGrpSpPr>
          <p:nvPr/>
        </p:nvGrpSpPr>
        <p:grpSpPr bwMode="auto">
          <a:xfrm>
            <a:off x="2285574" y="7862900"/>
            <a:ext cx="946150" cy="1104900"/>
            <a:chOff x="2016" y="288"/>
            <a:chExt cx="960" cy="1229"/>
          </a:xfrm>
        </p:grpSpPr>
        <p:pic>
          <p:nvPicPr>
            <p:cNvPr id="18" name="Picture 20" descr="EN00359_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288"/>
              <a:ext cx="960" cy="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1" descr="bd05106_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576"/>
              <a:ext cx="717" cy="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oup 22"/>
          <p:cNvGrpSpPr>
            <a:grpSpLocks/>
          </p:cNvGrpSpPr>
          <p:nvPr/>
        </p:nvGrpSpPr>
        <p:grpSpPr bwMode="auto">
          <a:xfrm>
            <a:off x="4497024" y="5291400"/>
            <a:ext cx="728663" cy="1214438"/>
            <a:chOff x="3360" y="1776"/>
            <a:chExt cx="1905" cy="2084"/>
          </a:xfrm>
        </p:grpSpPr>
        <p:pic>
          <p:nvPicPr>
            <p:cNvPr id="21" name="Picture 23" descr="bl00587_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1776"/>
              <a:ext cx="1905" cy="1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4" descr="PE01302_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784"/>
              <a:ext cx="1151" cy="1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" name="Picture 25" descr="j0089612[1]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112" y="5366013"/>
            <a:ext cx="1017587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7" descr="j0296234[1]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30" y="7882382"/>
            <a:ext cx="87312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8" descr="na01069_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42" y="6990277"/>
            <a:ext cx="1016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30"/>
          <p:cNvSpPr txBox="1">
            <a:spLocks noChangeArrowheads="1"/>
          </p:cNvSpPr>
          <p:nvPr/>
        </p:nvSpPr>
        <p:spPr bwMode="auto">
          <a:xfrm>
            <a:off x="90061" y="5351229"/>
            <a:ext cx="3508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30" name="Text Box 34"/>
          <p:cNvSpPr txBox="1">
            <a:spLocks noChangeArrowheads="1"/>
          </p:cNvSpPr>
          <p:nvPr/>
        </p:nvSpPr>
        <p:spPr bwMode="auto">
          <a:xfrm>
            <a:off x="4950987" y="7818449"/>
            <a:ext cx="36988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31" name="Text Box 35"/>
          <p:cNvSpPr txBox="1">
            <a:spLocks noChangeArrowheads="1"/>
          </p:cNvSpPr>
          <p:nvPr/>
        </p:nvSpPr>
        <p:spPr bwMode="auto">
          <a:xfrm>
            <a:off x="3509537" y="7818449"/>
            <a:ext cx="38576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latin typeface="Comic Sans MS" panose="030F0702030302020204" pitchFamily="66" charset="0"/>
              </a:rPr>
              <a:t>M</a:t>
            </a:r>
          </a:p>
        </p:txBody>
      </p:sp>
      <p:sp>
        <p:nvSpPr>
          <p:cNvPr id="32" name="Text Box 36"/>
          <p:cNvSpPr txBox="1">
            <a:spLocks noChangeArrowheads="1"/>
          </p:cNvSpPr>
          <p:nvPr/>
        </p:nvSpPr>
        <p:spPr bwMode="auto">
          <a:xfrm>
            <a:off x="126574" y="7891474"/>
            <a:ext cx="32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latin typeface="Comic Sans MS" panose="030F0702030302020204" pitchFamily="66" charset="0"/>
              </a:rPr>
              <a:t>K</a:t>
            </a:r>
          </a:p>
        </p:txBody>
      </p:sp>
      <p:sp>
        <p:nvSpPr>
          <p:cNvPr id="33" name="Text Box 37"/>
          <p:cNvSpPr txBox="1">
            <a:spLocks noChangeArrowheads="1"/>
          </p:cNvSpPr>
          <p:nvPr/>
        </p:nvSpPr>
        <p:spPr bwMode="auto">
          <a:xfrm>
            <a:off x="5576524" y="5507300"/>
            <a:ext cx="3508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34" name="Text Box 38"/>
          <p:cNvSpPr txBox="1">
            <a:spLocks noChangeArrowheads="1"/>
          </p:cNvSpPr>
          <p:nvPr/>
        </p:nvSpPr>
        <p:spPr bwMode="auto">
          <a:xfrm>
            <a:off x="1926799" y="7818449"/>
            <a:ext cx="30956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latin typeface="Comic Sans MS" panose="030F0702030302020204" pitchFamily="66" charset="0"/>
              </a:rPr>
              <a:t>L</a:t>
            </a:r>
          </a:p>
        </p:txBody>
      </p:sp>
      <p:sp>
        <p:nvSpPr>
          <p:cNvPr id="35" name="Text Box 39"/>
          <p:cNvSpPr txBox="1">
            <a:spLocks noChangeArrowheads="1"/>
          </p:cNvSpPr>
          <p:nvPr/>
        </p:nvSpPr>
        <p:spPr bwMode="auto">
          <a:xfrm>
            <a:off x="5444366" y="6799751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latin typeface="Comic Sans MS" panose="030F0702030302020204" pitchFamily="66" charset="0"/>
              </a:rPr>
              <a:t>J</a:t>
            </a:r>
          </a:p>
        </p:txBody>
      </p:sp>
      <p:sp>
        <p:nvSpPr>
          <p:cNvPr id="36" name="Text Box 40"/>
          <p:cNvSpPr txBox="1">
            <a:spLocks noChangeArrowheads="1"/>
          </p:cNvSpPr>
          <p:nvPr/>
        </p:nvSpPr>
        <p:spPr bwMode="auto">
          <a:xfrm>
            <a:off x="4151558" y="6672259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 dirty="0"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37" name="Text Box 41"/>
          <p:cNvSpPr txBox="1">
            <a:spLocks noChangeArrowheads="1"/>
          </p:cNvSpPr>
          <p:nvPr/>
        </p:nvSpPr>
        <p:spPr bwMode="auto">
          <a:xfrm>
            <a:off x="2685813" y="6855615"/>
            <a:ext cx="3603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38" name="Text Box 42"/>
          <p:cNvSpPr txBox="1">
            <a:spLocks noChangeArrowheads="1"/>
          </p:cNvSpPr>
          <p:nvPr/>
        </p:nvSpPr>
        <p:spPr bwMode="auto">
          <a:xfrm>
            <a:off x="1297597" y="6855615"/>
            <a:ext cx="4517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 dirty="0">
                <a:latin typeface="Comic Sans MS" panose="030F0702030302020204" pitchFamily="66" charset="0"/>
              </a:rPr>
              <a:t>G</a:t>
            </a:r>
          </a:p>
        </p:txBody>
      </p:sp>
      <p:sp>
        <p:nvSpPr>
          <p:cNvPr id="39" name="Text Box 43"/>
          <p:cNvSpPr txBox="1">
            <a:spLocks noChangeArrowheads="1"/>
          </p:cNvSpPr>
          <p:nvPr/>
        </p:nvSpPr>
        <p:spPr bwMode="auto">
          <a:xfrm>
            <a:off x="188377" y="6785209"/>
            <a:ext cx="32226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 dirty="0">
                <a:latin typeface="Comic Sans MS" panose="030F0702030302020204" pitchFamily="66" charset="0"/>
              </a:rPr>
              <a:t>F</a:t>
            </a:r>
          </a:p>
        </p:txBody>
      </p:sp>
      <p:sp>
        <p:nvSpPr>
          <p:cNvPr id="40" name="Text Box 44"/>
          <p:cNvSpPr txBox="1">
            <a:spLocks noChangeArrowheads="1"/>
          </p:cNvSpPr>
          <p:nvPr/>
        </p:nvSpPr>
        <p:spPr bwMode="auto">
          <a:xfrm>
            <a:off x="5289187" y="5366013"/>
            <a:ext cx="3270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41" name="Text Box 45"/>
          <p:cNvSpPr txBox="1">
            <a:spLocks noChangeArrowheads="1"/>
          </p:cNvSpPr>
          <p:nvPr/>
        </p:nvSpPr>
        <p:spPr bwMode="auto">
          <a:xfrm>
            <a:off x="4138249" y="5366013"/>
            <a:ext cx="349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42" name="Text Box 46"/>
          <p:cNvSpPr txBox="1">
            <a:spLocks noChangeArrowheads="1"/>
          </p:cNvSpPr>
          <p:nvPr/>
        </p:nvSpPr>
        <p:spPr bwMode="auto">
          <a:xfrm>
            <a:off x="2755474" y="5482301"/>
            <a:ext cx="3254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43" name="Text Box 47"/>
          <p:cNvSpPr txBox="1">
            <a:spLocks noChangeArrowheads="1"/>
          </p:cNvSpPr>
          <p:nvPr/>
        </p:nvSpPr>
        <p:spPr bwMode="auto">
          <a:xfrm>
            <a:off x="1387049" y="5482301"/>
            <a:ext cx="32861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45" name="Rectangle 79"/>
          <p:cNvSpPr>
            <a:spLocks noChangeArrowheads="1"/>
          </p:cNvSpPr>
          <p:nvPr/>
        </p:nvSpPr>
        <p:spPr bwMode="auto">
          <a:xfrm>
            <a:off x="0" y="53478"/>
            <a:ext cx="25731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ville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(In the town)</a:t>
            </a:r>
            <a:endParaRPr lang="en-GB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644354"/>
              </p:ext>
            </p:extLst>
          </p:nvPr>
        </p:nvGraphicFramePr>
        <p:xfrm>
          <a:off x="2898593" y="771164"/>
          <a:ext cx="572661" cy="41546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26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96764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6764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6764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6764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6764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6764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6764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6764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6764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6764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6764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6764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96764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96764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0" y="323528"/>
            <a:ext cx="6958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A. </a:t>
            </a:r>
            <a:r>
              <a:rPr lang="en-GB" dirty="0" smtClean="0"/>
              <a:t> </a:t>
            </a:r>
            <a:r>
              <a:rPr lang="en-GB" b="1" dirty="0" smtClean="0"/>
              <a:t>Match</a:t>
            </a:r>
            <a:r>
              <a:rPr lang="en-GB" dirty="0" smtClean="0"/>
              <a:t> the pictures with the places. Write the correct letter.</a:t>
            </a:r>
            <a:endParaRPr lang="en-GB" dirty="0"/>
          </a:p>
        </p:txBody>
      </p:sp>
      <p:sp>
        <p:nvSpPr>
          <p:cNvPr id="48" name="TextBox 47"/>
          <p:cNvSpPr txBox="1"/>
          <p:nvPr/>
        </p:nvSpPr>
        <p:spPr>
          <a:xfrm>
            <a:off x="3681216" y="698319"/>
            <a:ext cx="29180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B. Write down</a:t>
            </a:r>
            <a:r>
              <a:rPr lang="en-GB" dirty="0" smtClean="0"/>
              <a:t> 5 more places and write them here.  Use the correct definite article. (le/ la).</a:t>
            </a:r>
            <a:endParaRPr lang="en-GB" dirty="0"/>
          </a:p>
        </p:txBody>
      </p:sp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271955"/>
              </p:ext>
            </p:extLst>
          </p:nvPr>
        </p:nvGraphicFramePr>
        <p:xfrm>
          <a:off x="3700261" y="2131953"/>
          <a:ext cx="2895438" cy="27729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54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5459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459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459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459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459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0" name="Rounded Rectangle 49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1</a:t>
            </a:r>
            <a:r>
              <a:rPr lang="en-US" b="1" dirty="0" smtClean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96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443629" y="945317"/>
          <a:ext cx="3225731" cy="3264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415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6490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restaurant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6490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church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6490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museum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6490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ark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6490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cafe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6490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school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6490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shops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6490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6490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cinema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6490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swimming pool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7" name="Rectangle 79"/>
          <p:cNvSpPr>
            <a:spLocks noChangeArrowheads="1"/>
          </p:cNvSpPr>
          <p:nvPr/>
        </p:nvSpPr>
        <p:spPr bwMode="auto">
          <a:xfrm>
            <a:off x="0" y="53478"/>
            <a:ext cx="25731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ville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(In the town)</a:t>
            </a:r>
            <a:endParaRPr lang="en-GB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23528"/>
            <a:ext cx="6958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 </a:t>
            </a:r>
            <a:r>
              <a:rPr lang="en-GB" dirty="0" smtClean="0"/>
              <a:t> Find the words and write the French for each place in the table.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04275" y="4374267"/>
            <a:ext cx="3284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B </a:t>
            </a:r>
            <a:r>
              <a:rPr lang="en-GB" dirty="0" smtClean="0"/>
              <a:t> Write the correct word for ‘a’ or ‘some’ in front each place. Look up the gender, if necessary. </a:t>
            </a:r>
            <a:endParaRPr lang="en-GB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163107" y="5508104"/>
          <a:ext cx="3225731" cy="3264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415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6490">
                <a:tc>
                  <a:txBody>
                    <a:bodyPr/>
                    <a:lstStyle/>
                    <a:p>
                      <a:pPr algn="r"/>
                      <a:r>
                        <a:rPr lang="en-GB" sz="14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</a:t>
                      </a:r>
                      <a:endParaRPr lang="en-GB" sz="14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restaurants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6490">
                <a:tc>
                  <a:txBody>
                    <a:bodyPr/>
                    <a:lstStyle/>
                    <a:p>
                      <a:pPr algn="r"/>
                      <a:r>
                        <a:rPr lang="en-GB" sz="1400" b="1" i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</a:t>
                      </a:r>
                      <a:endParaRPr lang="en-GB" sz="14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église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6490"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6490"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6490"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6490"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6490"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6490"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6490"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6490"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388838" y="4283968"/>
            <a:ext cx="3284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C </a:t>
            </a:r>
            <a:r>
              <a:rPr lang="en-GB" dirty="0" smtClean="0"/>
              <a:t> Change the singular nouns to plural and the plural to singular. Change the article, too.</a:t>
            </a:r>
            <a:endParaRPr lang="en-GB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3479165" y="5508104"/>
          <a:ext cx="3225731" cy="3264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415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6490">
                <a:tc>
                  <a:txBody>
                    <a:bodyPr/>
                    <a:lstStyle/>
                    <a:p>
                      <a:pPr algn="r"/>
                      <a:r>
                        <a:rPr lang="en-GB" sz="14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</a:t>
                      </a:r>
                      <a:endParaRPr lang="en-GB" sz="14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restaurant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6490">
                <a:tc>
                  <a:txBody>
                    <a:bodyPr/>
                    <a:lstStyle/>
                    <a:p>
                      <a:pPr algn="r"/>
                      <a:r>
                        <a:rPr lang="en-GB" sz="14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</a:t>
                      </a:r>
                      <a:endParaRPr lang="en-GB" sz="14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églises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6490"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6490"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6490"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6490"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6490"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6490"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6490"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6490"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chemeClr val="tx1"/>
                </a:solidFill>
              </a:rPr>
              <a:t>12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04275" y="716667"/>
          <a:ext cx="31017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0170">
                  <a:extLst>
                    <a:ext uri="{9D8B030D-6E8A-4147-A177-3AD203B41FA5}">
                      <a16:colId xmlns:a16="http://schemas.microsoft.com/office/drawing/2014/main" xmlns="" val="3354743449"/>
                    </a:ext>
                  </a:extLst>
                </a:gridCol>
                <a:gridCol w="310170">
                  <a:extLst>
                    <a:ext uri="{9D8B030D-6E8A-4147-A177-3AD203B41FA5}">
                      <a16:colId xmlns:a16="http://schemas.microsoft.com/office/drawing/2014/main" xmlns="" val="4214051156"/>
                    </a:ext>
                  </a:extLst>
                </a:gridCol>
                <a:gridCol w="310170">
                  <a:extLst>
                    <a:ext uri="{9D8B030D-6E8A-4147-A177-3AD203B41FA5}">
                      <a16:colId xmlns:a16="http://schemas.microsoft.com/office/drawing/2014/main" xmlns="" val="3051036318"/>
                    </a:ext>
                  </a:extLst>
                </a:gridCol>
                <a:gridCol w="310170">
                  <a:extLst>
                    <a:ext uri="{9D8B030D-6E8A-4147-A177-3AD203B41FA5}">
                      <a16:colId xmlns:a16="http://schemas.microsoft.com/office/drawing/2014/main" xmlns="" val="4200538323"/>
                    </a:ext>
                  </a:extLst>
                </a:gridCol>
                <a:gridCol w="310170">
                  <a:extLst>
                    <a:ext uri="{9D8B030D-6E8A-4147-A177-3AD203B41FA5}">
                      <a16:colId xmlns:a16="http://schemas.microsoft.com/office/drawing/2014/main" xmlns="" val="2342609140"/>
                    </a:ext>
                  </a:extLst>
                </a:gridCol>
                <a:gridCol w="310170">
                  <a:extLst>
                    <a:ext uri="{9D8B030D-6E8A-4147-A177-3AD203B41FA5}">
                      <a16:colId xmlns:a16="http://schemas.microsoft.com/office/drawing/2014/main" xmlns="" val="1044990222"/>
                    </a:ext>
                  </a:extLst>
                </a:gridCol>
                <a:gridCol w="310170">
                  <a:extLst>
                    <a:ext uri="{9D8B030D-6E8A-4147-A177-3AD203B41FA5}">
                      <a16:colId xmlns:a16="http://schemas.microsoft.com/office/drawing/2014/main" xmlns="" val="3057486244"/>
                    </a:ext>
                  </a:extLst>
                </a:gridCol>
                <a:gridCol w="310170">
                  <a:extLst>
                    <a:ext uri="{9D8B030D-6E8A-4147-A177-3AD203B41FA5}">
                      <a16:colId xmlns:a16="http://schemas.microsoft.com/office/drawing/2014/main" xmlns="" val="31793524"/>
                    </a:ext>
                  </a:extLst>
                </a:gridCol>
                <a:gridCol w="310170">
                  <a:extLst>
                    <a:ext uri="{9D8B030D-6E8A-4147-A177-3AD203B41FA5}">
                      <a16:colId xmlns:a16="http://schemas.microsoft.com/office/drawing/2014/main" xmlns="" val="542016129"/>
                    </a:ext>
                  </a:extLst>
                </a:gridCol>
                <a:gridCol w="310170">
                  <a:extLst>
                    <a:ext uri="{9D8B030D-6E8A-4147-A177-3AD203B41FA5}">
                      <a16:colId xmlns:a16="http://schemas.microsoft.com/office/drawing/2014/main" xmlns="" val="2684865007"/>
                    </a:ext>
                  </a:extLst>
                </a:gridCol>
              </a:tblGrid>
              <a:tr h="334662">
                <a:tc>
                  <a:txBody>
                    <a:bodyPr/>
                    <a:lstStyle/>
                    <a:p>
                      <a:r>
                        <a:rPr lang="en-GB" dirty="0" smtClean="0"/>
                        <a:t>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U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30209826"/>
                  </a:ext>
                </a:extLst>
              </a:tr>
              <a:tr h="334662">
                <a:tc>
                  <a:txBody>
                    <a:bodyPr/>
                    <a:lstStyle/>
                    <a:p>
                      <a:r>
                        <a:rPr lang="en-GB" dirty="0" smtClean="0"/>
                        <a:t>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J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31327506"/>
                  </a:ext>
                </a:extLst>
              </a:tr>
              <a:tr h="334662">
                <a:tc>
                  <a:txBody>
                    <a:bodyPr/>
                    <a:lstStyle/>
                    <a:p>
                      <a:r>
                        <a:rPr lang="en-GB" dirty="0" smtClean="0"/>
                        <a:t>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É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I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76716739"/>
                  </a:ext>
                </a:extLst>
              </a:tr>
              <a:tr h="334662">
                <a:tc>
                  <a:txBody>
                    <a:bodyPr/>
                    <a:lstStyle/>
                    <a:p>
                      <a:r>
                        <a:rPr lang="en-GB" dirty="0" smtClean="0"/>
                        <a:t>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J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1308849"/>
                  </a:ext>
                </a:extLst>
              </a:tr>
              <a:tr h="334662">
                <a:tc>
                  <a:txBody>
                    <a:bodyPr/>
                    <a:lstStyle/>
                    <a:p>
                      <a:r>
                        <a:rPr lang="en-GB" dirty="0" smtClean="0"/>
                        <a:t>É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J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É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Q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É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81875522"/>
                  </a:ext>
                </a:extLst>
              </a:tr>
              <a:tr h="334662">
                <a:tc>
                  <a:txBody>
                    <a:bodyPr/>
                    <a:lstStyle/>
                    <a:p>
                      <a:r>
                        <a:rPr lang="en-GB" dirty="0" smtClean="0"/>
                        <a:t>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È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85702113"/>
                  </a:ext>
                </a:extLst>
              </a:tr>
              <a:tr h="334662">
                <a:tc>
                  <a:txBody>
                    <a:bodyPr/>
                    <a:lstStyle/>
                    <a:p>
                      <a:r>
                        <a:rPr lang="en-GB" dirty="0" smtClean="0"/>
                        <a:t>U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30612178"/>
                  </a:ext>
                </a:extLst>
              </a:tr>
              <a:tr h="334662">
                <a:tc>
                  <a:txBody>
                    <a:bodyPr/>
                    <a:lstStyle/>
                    <a:p>
                      <a:r>
                        <a:rPr lang="en-GB" dirty="0" smtClean="0"/>
                        <a:t>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K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00518284"/>
                  </a:ext>
                </a:extLst>
              </a:tr>
              <a:tr h="334662">
                <a:tc>
                  <a:txBody>
                    <a:bodyPr/>
                    <a:lstStyle/>
                    <a:p>
                      <a:r>
                        <a:rPr lang="en-GB" dirty="0" smtClean="0"/>
                        <a:t>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11767108"/>
                  </a:ext>
                </a:extLst>
              </a:tr>
              <a:tr h="334662">
                <a:tc>
                  <a:txBody>
                    <a:bodyPr/>
                    <a:lstStyle/>
                    <a:p>
                      <a:r>
                        <a:rPr lang="en-GB" dirty="0" smtClean="0"/>
                        <a:t>U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V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É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521628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432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736" y="848986"/>
            <a:ext cx="4463271" cy="433156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</p:pic>
      <p:sp>
        <p:nvSpPr>
          <p:cNvPr id="3" name="Rectangle 79"/>
          <p:cNvSpPr>
            <a:spLocks noChangeArrowheads="1"/>
          </p:cNvSpPr>
          <p:nvPr/>
        </p:nvSpPr>
        <p:spPr bwMode="auto">
          <a:xfrm>
            <a:off x="0" y="53478"/>
            <a:ext cx="25026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ville</a:t>
            </a:r>
            <a:r>
              <a:rPr lang="en-GB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(In the town)</a:t>
            </a:r>
            <a:endParaRPr lang="en-GB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23528"/>
            <a:ext cx="6958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A </a:t>
            </a:r>
            <a:r>
              <a:rPr lang="en-GB" sz="1400" dirty="0" smtClean="0"/>
              <a:t> Look at the map of the town and describe it, using IL Y A </a:t>
            </a:r>
            <a:r>
              <a:rPr lang="en-GB" sz="1400" i="1" dirty="0" smtClean="0"/>
              <a:t>(there is / there are)</a:t>
            </a:r>
            <a:r>
              <a:rPr lang="en-GB" sz="1400" dirty="0" smtClean="0"/>
              <a:t> and</a:t>
            </a:r>
          </a:p>
          <a:p>
            <a:r>
              <a:rPr lang="en-GB" sz="1400" dirty="0" smtClean="0"/>
              <a:t> IL N’Y A PAS DE (</a:t>
            </a:r>
            <a:r>
              <a:rPr lang="en-GB" sz="1400" i="1" dirty="0" smtClean="0"/>
              <a:t>there isn’t a / there are not any</a:t>
            </a:r>
            <a:r>
              <a:rPr lang="en-GB" sz="1400" dirty="0" smtClean="0"/>
              <a:t>) </a:t>
            </a:r>
            <a:endParaRPr lang="en-GB" sz="1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32654" y="5180554"/>
          <a:ext cx="6236088" cy="370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320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 y a un </a:t>
                      </a:r>
                      <a:r>
                        <a:rPr lang="en-GB" i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cinéma</a:t>
                      </a:r>
                      <a:r>
                        <a:rPr lang="en-GB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i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mais</a:t>
                      </a:r>
                      <a:r>
                        <a:rPr lang="en-GB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i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</a:t>
                      </a:r>
                      <a:r>
                        <a:rPr lang="en-GB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i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n’y</a:t>
                      </a:r>
                      <a:r>
                        <a:rPr lang="en-GB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pas de château</a:t>
                      </a:r>
                      <a:r>
                        <a:rPr lang="en-GB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6357937" y="8774667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>
                <a:solidFill>
                  <a:schemeClr val="tx1"/>
                </a:solidFill>
              </a:rPr>
              <a:t>1</a:t>
            </a:r>
            <a:r>
              <a:rPr lang="en-GB" b="1" dirty="0" smtClean="0">
                <a:solidFill>
                  <a:schemeClr val="tx1"/>
                </a:solidFill>
              </a:rPr>
              <a:t>3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2736" y="990697"/>
            <a:ext cx="112531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Arial Narrow" panose="020B0606020202030204" pitchFamily="34" charset="0"/>
              </a:rPr>
              <a:t>La poste</a:t>
            </a:r>
            <a:endParaRPr lang="en-GB" sz="1400" dirty="0"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1612" y="929142"/>
            <a:ext cx="114538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Arial Narrow" panose="020B0606020202030204" pitchFamily="34" charset="0"/>
              </a:rPr>
              <a:t>La </a:t>
            </a:r>
            <a:r>
              <a:rPr lang="en-GB" sz="1400" dirty="0" err="1" smtClean="0">
                <a:latin typeface="Arial Narrow" panose="020B0606020202030204" pitchFamily="34" charset="0"/>
              </a:rPr>
              <a:t>banque</a:t>
            </a:r>
            <a:endParaRPr lang="en-GB" sz="1400" dirty="0"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3503" y="1036864"/>
            <a:ext cx="112622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Arial Narrow" panose="020B0606020202030204" pitchFamily="34" charset="0"/>
              </a:rPr>
              <a:t>Le </a:t>
            </a:r>
            <a:r>
              <a:rPr lang="en-GB" sz="1400" dirty="0" err="1" smtClean="0">
                <a:latin typeface="Arial Narrow" panose="020B0606020202030204" pitchFamily="34" charset="0"/>
              </a:rPr>
              <a:t>supermarché</a:t>
            </a:r>
            <a:endParaRPr lang="en-GB" sz="1400" dirty="0"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4253" y="985746"/>
            <a:ext cx="80494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Arial Narrow" panose="020B0606020202030204" pitchFamily="34" charset="0"/>
              </a:rPr>
              <a:t>Le café</a:t>
            </a:r>
            <a:endParaRPr lang="en-GB" sz="1400" dirty="0"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54402" y="1900876"/>
            <a:ext cx="116160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Arial Narrow" panose="020B0606020202030204" pitchFamily="34" charset="0"/>
              </a:rPr>
              <a:t>La piscine</a:t>
            </a:r>
            <a:endParaRPr lang="en-GB" sz="1400" dirty="0"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83503" y="2695696"/>
            <a:ext cx="97208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Arial Narrow" panose="020B0606020202030204" pitchFamily="34" charset="0"/>
              </a:rPr>
              <a:t>La place</a:t>
            </a:r>
            <a:endParaRPr lang="en-GB" sz="1400" dirty="0"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3521" y="1900876"/>
            <a:ext cx="112531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 smtClean="0">
                <a:latin typeface="Arial Narrow" panose="020B0606020202030204" pitchFamily="34" charset="0"/>
              </a:rPr>
              <a:t>L’église</a:t>
            </a:r>
            <a:endParaRPr lang="en-GB" sz="1400" dirty="0">
              <a:latin typeface="Arial Narrow" panose="020B06060202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6872" y="3633983"/>
            <a:ext cx="76620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Arial Narrow" panose="020B0606020202030204" pitchFamily="34" charset="0"/>
              </a:rPr>
              <a:t>Le </a:t>
            </a:r>
            <a:r>
              <a:rPr lang="en-GB" sz="1400" dirty="0" err="1" smtClean="0">
                <a:latin typeface="Arial Narrow" panose="020B0606020202030204" pitchFamily="34" charset="0"/>
              </a:rPr>
              <a:t>parc</a:t>
            </a:r>
            <a:endParaRPr lang="en-GB" sz="1400" dirty="0"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65452" y="2326364"/>
            <a:ext cx="112531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Arial Narrow" panose="020B0606020202030204" pitchFamily="34" charset="0"/>
              </a:rPr>
              <a:t>Les </a:t>
            </a:r>
            <a:r>
              <a:rPr lang="en-GB" sz="1400" dirty="0" err="1" smtClean="0">
                <a:latin typeface="Arial Narrow" panose="020B0606020202030204" pitchFamily="34" charset="0"/>
              </a:rPr>
              <a:t>magasins</a:t>
            </a:r>
            <a:endParaRPr lang="en-GB" sz="1400" dirty="0">
              <a:latin typeface="Arial Narrow" panose="020B0606020202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97315" y="4440952"/>
            <a:ext cx="112531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Arial Narrow" panose="020B0606020202030204" pitchFamily="34" charset="0"/>
              </a:rPr>
              <a:t>Le </a:t>
            </a:r>
            <a:r>
              <a:rPr lang="en-GB" sz="1400" dirty="0" err="1" smtClean="0">
                <a:latin typeface="Arial Narrow" panose="020B0606020202030204" pitchFamily="34" charset="0"/>
              </a:rPr>
              <a:t>magasin</a:t>
            </a:r>
            <a:r>
              <a:rPr lang="en-GB" sz="1400" dirty="0" smtClean="0">
                <a:latin typeface="Arial Narrow" panose="020B0606020202030204" pitchFamily="34" charset="0"/>
              </a:rPr>
              <a:t> de </a:t>
            </a:r>
            <a:r>
              <a:rPr lang="en-GB" sz="1400" dirty="0" err="1" smtClean="0">
                <a:latin typeface="Arial Narrow" panose="020B0606020202030204" pitchFamily="34" charset="0"/>
              </a:rPr>
              <a:t>vélos</a:t>
            </a:r>
            <a:endParaRPr lang="en-GB" sz="1400" dirty="0">
              <a:latin typeface="Arial Narrow" panose="020B0606020202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03366" y="4611442"/>
            <a:ext cx="86723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Arial Narrow" panose="020B0606020202030204" pitchFamily="34" charset="0"/>
              </a:rPr>
              <a:t>Le restaurant</a:t>
            </a:r>
            <a:endParaRPr lang="en-GB" sz="1400" dirty="0">
              <a:latin typeface="Arial Narrow" panose="020B0606020202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2000" y="4359320"/>
            <a:ext cx="112531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Arial Narrow" panose="020B0606020202030204" pitchFamily="34" charset="0"/>
              </a:rPr>
              <a:t>Le </a:t>
            </a:r>
            <a:r>
              <a:rPr lang="en-GB" sz="1400" dirty="0" err="1" smtClean="0">
                <a:latin typeface="Arial Narrow" panose="020B0606020202030204" pitchFamily="34" charset="0"/>
              </a:rPr>
              <a:t>cinéma</a:t>
            </a:r>
            <a:endParaRPr lang="en-GB" sz="1400" dirty="0">
              <a:latin typeface="Arial Narrow" panose="020B0606020202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90767" y="3398871"/>
            <a:ext cx="936126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Arial Narrow" panose="020B0606020202030204" pitchFamily="34" charset="0"/>
              </a:rPr>
              <a:t>Le </a:t>
            </a:r>
          </a:p>
          <a:p>
            <a:pPr algn="ctr"/>
            <a:r>
              <a:rPr lang="en-GB" sz="1600" dirty="0" err="1" smtClean="0">
                <a:latin typeface="Arial Narrow" panose="020B0606020202030204" pitchFamily="34" charset="0"/>
              </a:rPr>
              <a:t>marché</a:t>
            </a:r>
            <a:endParaRPr lang="en-GB" sz="1600" dirty="0" smtClean="0">
              <a:latin typeface="Arial Narrow" panose="020B0606020202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51557" y="2952885"/>
            <a:ext cx="112531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Arial Narrow" panose="020B0606020202030204" pitchFamily="34" charset="0"/>
              </a:rPr>
              <a:t>Le </a:t>
            </a:r>
            <a:r>
              <a:rPr lang="en-GB" sz="1400" dirty="0" err="1" smtClean="0">
                <a:latin typeface="Arial Narrow" panose="020B0606020202030204" pitchFamily="34" charset="0"/>
              </a:rPr>
              <a:t>musée</a:t>
            </a:r>
            <a:endParaRPr lang="en-GB" sz="1400" dirty="0">
              <a:latin typeface="Arial Narrow" panose="020B0606020202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47945" y="4772751"/>
            <a:ext cx="188814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Arial Narrow" panose="020B0606020202030204" pitchFamily="34" charset="0"/>
              </a:rPr>
              <a:t>Le centre commercial</a:t>
            </a:r>
            <a:endParaRPr lang="en-GB" sz="1400" dirty="0">
              <a:latin typeface="Arial Narrow" panose="020B0606020202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56992" y="1930966"/>
            <a:ext cx="648072" cy="1023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01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16632" y="729170"/>
            <a:ext cx="6480719" cy="197062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s-ES" sz="16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Qu’est</a:t>
            </a:r>
            <a:r>
              <a:rPr lang="es-ES" sz="1600" dirty="0" smtClean="0">
                <a:ea typeface="Calibri" panose="020F0502020204030204" pitchFamily="34" charset="0"/>
                <a:cs typeface="Arial" panose="020B0604020202020204" pitchFamily="34" charset="0"/>
              </a:rPr>
              <a:t>-ce </a:t>
            </a:r>
            <a:r>
              <a:rPr lang="es-ES" sz="16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qu’il</a:t>
            </a:r>
            <a:r>
              <a:rPr lang="es-ES" sz="1600" dirty="0" smtClean="0">
                <a:ea typeface="Calibri" panose="020F0502020204030204" pitchFamily="34" charset="0"/>
                <a:cs typeface="Arial" panose="020B0604020202020204" pitchFamily="34" charset="0"/>
              </a:rPr>
              <a:t> y a en </a:t>
            </a:r>
            <a:r>
              <a:rPr lang="es-ES" sz="16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ville</a:t>
            </a:r>
            <a:r>
              <a:rPr lang="es-ES" sz="1600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GB" sz="1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ES" sz="16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1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ES" sz="1600" dirty="0" err="1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Il</a:t>
            </a:r>
            <a:r>
              <a:rPr lang="es-ES" sz="1600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y a un cinema, un </a:t>
            </a:r>
            <a:r>
              <a:rPr lang="es-ES" sz="1600" dirty="0" err="1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parc</a:t>
            </a:r>
            <a:r>
              <a:rPr lang="es-ES" sz="1600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et une </a:t>
            </a:r>
            <a:r>
              <a:rPr lang="es-ES" sz="1600" dirty="0" err="1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piscine</a:t>
            </a:r>
            <a:r>
              <a:rPr lang="es-ES" sz="1600" dirty="0" smtClean="0"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s-ES" sz="16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Il</a:t>
            </a:r>
            <a:r>
              <a:rPr lang="es-ES" sz="1600" dirty="0" smtClean="0">
                <a:ea typeface="Calibri" panose="020F0502020204030204" pitchFamily="34" charset="0"/>
                <a:cs typeface="Arial" panose="020B0604020202020204" pitchFamily="34" charset="0"/>
              </a:rPr>
              <a:t> y a des </a:t>
            </a:r>
            <a:r>
              <a:rPr lang="es-ES" sz="16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magasins</a:t>
            </a:r>
            <a:r>
              <a:rPr lang="es-ES" sz="1600" dirty="0" smtClean="0">
                <a:ea typeface="Calibri" panose="020F0502020204030204" pitchFamily="34" charset="0"/>
                <a:cs typeface="Arial" panose="020B0604020202020204" pitchFamily="34" charset="0"/>
              </a:rPr>
              <a:t> et des </a:t>
            </a:r>
            <a:r>
              <a:rPr lang="es-ES" sz="16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musées</a:t>
            </a:r>
            <a:r>
              <a:rPr lang="es-ES" sz="1600" dirty="0" smtClean="0"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Aft>
                <a:spcPts val="0"/>
              </a:spcAft>
            </a:pPr>
            <a:endParaRPr lang="es-ES" sz="1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ES" sz="16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Mais</a:t>
            </a:r>
            <a:r>
              <a:rPr lang="es-ES" sz="16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il</a:t>
            </a:r>
            <a:r>
              <a:rPr lang="es-ES" sz="16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n’y</a:t>
            </a:r>
            <a:r>
              <a:rPr lang="es-ES" sz="1600" dirty="0" smtClean="0"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s-ES" sz="16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pas</a:t>
            </a:r>
            <a:r>
              <a:rPr lang="es-ES" sz="1600" dirty="0" smtClean="0"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s-ES" sz="16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château</a:t>
            </a:r>
            <a:r>
              <a:rPr lang="es-ES" sz="1600" dirty="0" smtClean="0">
                <a:ea typeface="Calibri" panose="020F0502020204030204" pitchFamily="34" charset="0"/>
                <a:cs typeface="Arial" panose="020B0604020202020204" pitchFamily="34" charset="0"/>
              </a:rPr>
              <a:t>, ni de </a:t>
            </a:r>
            <a:r>
              <a:rPr lang="es-ES" sz="16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plage</a:t>
            </a:r>
            <a:r>
              <a:rPr lang="es-ES" sz="1600" dirty="0" smtClean="0"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s-ES" sz="16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Il</a:t>
            </a:r>
            <a:r>
              <a:rPr lang="es-ES" sz="16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n’y</a:t>
            </a:r>
            <a:r>
              <a:rPr lang="es-ES" sz="1600" dirty="0" smtClean="0"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s-ES" sz="16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pas</a:t>
            </a:r>
            <a:r>
              <a:rPr lang="es-ES" sz="1600" dirty="0" smtClean="0">
                <a:ea typeface="Calibri" panose="020F0502020204030204" pitchFamily="34" charset="0"/>
                <a:cs typeface="Arial" panose="020B0604020202020204" pitchFamily="34" charset="0"/>
              </a:rPr>
              <a:t> de centre </a:t>
            </a:r>
            <a:r>
              <a:rPr lang="es-ES" sz="16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sportif</a:t>
            </a:r>
            <a:r>
              <a:rPr lang="es-ES" sz="1600" dirty="0" smtClean="0"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GB" sz="1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sz="1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79"/>
          <p:cNvSpPr>
            <a:spLocks noChangeArrowheads="1"/>
          </p:cNvSpPr>
          <p:nvPr/>
        </p:nvSpPr>
        <p:spPr bwMode="auto">
          <a:xfrm>
            <a:off x="0" y="53478"/>
            <a:ext cx="25731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ville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(In the town)</a:t>
            </a:r>
            <a:endParaRPr lang="en-GB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23528"/>
            <a:ext cx="6958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 </a:t>
            </a:r>
            <a:r>
              <a:rPr lang="en-GB" dirty="0" smtClean="0"/>
              <a:t> Read the text.  Tick or cross each picture below.</a:t>
            </a:r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273714"/>
              </p:ext>
            </p:extLst>
          </p:nvPr>
        </p:nvGraphicFramePr>
        <p:xfrm>
          <a:off x="260648" y="2843808"/>
          <a:ext cx="6264696" cy="12241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61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661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661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661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12068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8" name="Picture 11" descr="MCBD10671_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040" y="3491880"/>
            <a:ext cx="737033" cy="551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13"/>
          <p:cNvGrpSpPr>
            <a:grpSpLocks/>
          </p:cNvGrpSpPr>
          <p:nvPr/>
        </p:nvGrpSpPr>
        <p:grpSpPr bwMode="auto">
          <a:xfrm>
            <a:off x="2276872" y="2874592"/>
            <a:ext cx="648800" cy="545280"/>
            <a:chOff x="4422" y="2931"/>
            <a:chExt cx="1460" cy="962"/>
          </a:xfrm>
        </p:grpSpPr>
        <p:pic>
          <p:nvPicPr>
            <p:cNvPr id="10" name="Picture 1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" y="2931"/>
              <a:ext cx="1460" cy="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8" y="3158"/>
              <a:ext cx="544" cy="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" y="3158"/>
              <a:ext cx="514" cy="6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3" name="Picture 4" descr="MCj0286930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558" y="2830563"/>
            <a:ext cx="623269" cy="63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8730047"/>
              </p:ext>
            </p:extLst>
          </p:nvPr>
        </p:nvGraphicFramePr>
        <p:xfrm>
          <a:off x="836712" y="3491880"/>
          <a:ext cx="573041" cy="612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2" name="Clip" r:id="rId8" imgW="1349115" imgH="1450639" progId="MS_ClipArt_Gallery.2">
                  <p:embed/>
                </p:oleObj>
              </mc:Choice>
              <mc:Fallback>
                <p:oleObj name="Clip" r:id="rId8" imgW="1349115" imgH="14506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712" y="3491880"/>
                        <a:ext cx="573041" cy="6128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6" descr="MCSO01580_0000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518" y="2874592"/>
            <a:ext cx="827194" cy="54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8" descr="na01069_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248" y="3491880"/>
            <a:ext cx="770698" cy="54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7"/>
          <p:cNvGrpSpPr>
            <a:grpSpLocks/>
          </p:cNvGrpSpPr>
          <p:nvPr/>
        </p:nvGrpSpPr>
        <p:grpSpPr bwMode="auto">
          <a:xfrm>
            <a:off x="5441696" y="3541155"/>
            <a:ext cx="715174" cy="448164"/>
            <a:chOff x="204" y="255"/>
            <a:chExt cx="2412" cy="1590"/>
          </a:xfrm>
        </p:grpSpPr>
        <p:pic>
          <p:nvPicPr>
            <p:cNvPr id="18" name="Picture 8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255"/>
              <a:ext cx="2412" cy="1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9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482"/>
              <a:ext cx="1155" cy="1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" name="Picture 19" descr="npo0000c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23" y="2874592"/>
            <a:ext cx="542219" cy="547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869" y="2950134"/>
            <a:ext cx="394195" cy="394195"/>
          </a:xfrm>
          <a:prstGeom prst="rect">
            <a:avLst/>
          </a:prstGeom>
        </p:spPr>
      </p:pic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610331"/>
              </p:ext>
            </p:extLst>
          </p:nvPr>
        </p:nvGraphicFramePr>
        <p:xfrm>
          <a:off x="236625" y="4854295"/>
          <a:ext cx="6360727" cy="36190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83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200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18104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gender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‘a’ or ‘some’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noun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English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8917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(m)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</a:t>
                      </a:r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marché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market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8917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8917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stade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2198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gare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2198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gare</a:t>
                      </a:r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routière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8917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pharmacie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89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bibliothèque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89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château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23" name="Text Box 75"/>
          <p:cNvSpPr txBox="1">
            <a:spLocks noChangeArrowheads="1"/>
          </p:cNvSpPr>
          <p:nvPr/>
        </p:nvSpPr>
        <p:spPr bwMode="auto">
          <a:xfrm>
            <a:off x="113687" y="4207931"/>
            <a:ext cx="640321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Fill in the table with the gender code, the correct word for ‘a’ or ‘some’ and the English meaning: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>
                <a:solidFill>
                  <a:schemeClr val="tx1"/>
                </a:solidFill>
              </a:rPr>
              <a:t>1</a:t>
            </a:r>
            <a:r>
              <a:rPr lang="en-GB" b="1" dirty="0" smtClean="0">
                <a:solidFill>
                  <a:schemeClr val="tx1"/>
                </a:solidFill>
              </a:rPr>
              <a:t>4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98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423" name="Group 2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086979"/>
              </p:ext>
            </p:extLst>
          </p:nvPr>
        </p:nvGraphicFramePr>
        <p:xfrm>
          <a:off x="260648" y="179512"/>
          <a:ext cx="6264696" cy="8712971"/>
        </p:xfrm>
        <a:graphic>
          <a:graphicData uri="http://schemas.openxmlformats.org/drawingml/2006/table">
            <a:tbl>
              <a:tblPr/>
              <a:tblGrid>
                <a:gridCol w="5400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414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Contents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page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8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système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phonique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et la pronunciation </a:t>
                      </a:r>
                      <a:r>
                        <a:rPr kumimoji="0" lang="en-GB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+mn-cs"/>
                        </a:rPr>
                        <a:t>(Phonics and pronunciation)</a:t>
                      </a:r>
                      <a:endParaRPr kumimoji="0" lang="en-GB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1-2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64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Phrases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utiles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(Useful phrases)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8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Révision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 je me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présente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et questions </a:t>
                      </a:r>
                      <a:r>
                        <a:rPr kumimoji="0" lang="en-GB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(Introductions and questions)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64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Les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numéros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(Numbers)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64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Où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j’habite</a:t>
                      </a:r>
                      <a:r>
                        <a:rPr kumimoji="0" lang="en-GB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…(Where I live)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6-8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4164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ville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(In the town)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9-19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4164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Utiliser un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dictionnaire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(Using a dictionary)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20-21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38381361"/>
                  </a:ext>
                </a:extLst>
              </a:tr>
              <a:tr h="4164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Dans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Paris </a:t>
                      </a:r>
                      <a:r>
                        <a:rPr kumimoji="0" lang="en-GB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(In Paris):  A poem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22-24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4164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Pronoms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(Pronouns)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4164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Grammaire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: Present </a:t>
                      </a:r>
                      <a:r>
                        <a:rPr kumimoji="0" lang="en-GB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(Present tense –ER)</a:t>
                      </a:r>
                      <a:endParaRPr kumimoji="0" lang="en-GB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26-28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4164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Conversations </a:t>
                      </a:r>
                      <a:r>
                        <a:rPr kumimoji="0" lang="en-GB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(Conversations)</a:t>
                      </a:r>
                      <a:endParaRPr kumimoji="0" lang="en-GB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29-30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4623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Les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vacances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(Holidays)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31-33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4623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Aller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(To go)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21604541"/>
                  </a:ext>
                </a:extLst>
              </a:tr>
              <a:tr h="4164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Les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vêtements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GB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(Clothing)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35-39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4164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 café et les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glaces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(At the café and ice creams)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40-42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4164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Révisions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(Revision)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43-47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4164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Mots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clés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(High-frequency vocabulary)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4164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End of Y6 assessment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49-50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812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-14545" y="5101926"/>
            <a:ext cx="6958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B </a:t>
            </a:r>
            <a:r>
              <a:rPr lang="en-GB" dirty="0" smtClean="0"/>
              <a:t> Answer the question with your partner. Take it in turns to ask / answer.</a:t>
            </a:r>
            <a:endParaRPr lang="en-GB" dirty="0"/>
          </a:p>
        </p:txBody>
      </p:sp>
      <p:graphicFrame>
        <p:nvGraphicFramePr>
          <p:cNvPr id="11" name="Group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326127"/>
              </p:ext>
            </p:extLst>
          </p:nvPr>
        </p:nvGraphicFramePr>
        <p:xfrm>
          <a:off x="95912" y="1279481"/>
          <a:ext cx="3255964" cy="3566160"/>
        </p:xfrm>
        <a:graphic>
          <a:graphicData uri="http://schemas.openxmlformats.org/drawingml/2006/table">
            <a:tbl>
              <a:tblPr/>
              <a:tblGrid>
                <a:gridCol w="27519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3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shelf Symbol 7" panose="05010101010101010101" pitchFamily="2" charset="2"/>
                        </a:rPr>
                        <a:t>p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73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73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shelf Symbol 7" panose="05010101010101010101" pitchFamily="2" charset="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73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shelf Symbol 7" panose="05010101010101010101" pitchFamily="2" charset="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6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73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shelf Symbol 7" panose="05010101010101010101" pitchFamily="2" charset="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73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shelf Symbol 7" panose="05010101010101010101" pitchFamily="2" charset="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73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shelf Symbol 7" panose="05010101010101010101" pitchFamily="2" charset="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2" name="Text Box 40"/>
          <p:cNvSpPr txBox="1">
            <a:spLocks noChangeArrowheads="1"/>
          </p:cNvSpPr>
          <p:nvPr/>
        </p:nvSpPr>
        <p:spPr bwMode="auto">
          <a:xfrm>
            <a:off x="100677" y="1296335"/>
            <a:ext cx="33845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en-GB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université</a:t>
            </a:r>
            <a:r>
              <a:rPr lang="en-GB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59"/>
          <p:cNvSpPr txBox="1">
            <a:spLocks noChangeArrowheads="1"/>
          </p:cNvSpPr>
          <p:nvPr/>
        </p:nvSpPr>
        <p:spPr bwMode="auto">
          <a:xfrm>
            <a:off x="100677" y="1655134"/>
            <a:ext cx="33845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en-GB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plage</a:t>
            </a:r>
            <a:endParaRPr lang="en-GB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61"/>
          <p:cNvSpPr txBox="1">
            <a:spLocks noChangeArrowheads="1"/>
          </p:cNvSpPr>
          <p:nvPr/>
        </p:nvSpPr>
        <p:spPr bwMode="auto">
          <a:xfrm>
            <a:off x="100289" y="2099068"/>
            <a:ext cx="33845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en-GB" alt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églises</a:t>
            </a:r>
            <a:r>
              <a:rPr lang="en-GB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63"/>
          <p:cNvSpPr txBox="1">
            <a:spLocks noChangeArrowheads="1"/>
          </p:cNvSpPr>
          <p:nvPr/>
        </p:nvSpPr>
        <p:spPr bwMode="auto">
          <a:xfrm>
            <a:off x="100289" y="2462440"/>
            <a:ext cx="33845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 discothèques</a:t>
            </a:r>
            <a:endParaRPr lang="en-GB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68"/>
          <p:cNvSpPr txBox="1">
            <a:spLocks noChangeArrowheads="1"/>
          </p:cNvSpPr>
          <p:nvPr/>
        </p:nvSpPr>
        <p:spPr bwMode="auto">
          <a:xfrm>
            <a:off x="100289" y="2905179"/>
            <a:ext cx="33845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en-GB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arène</a:t>
            </a:r>
            <a:endParaRPr lang="en-GB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70"/>
          <p:cNvSpPr txBox="1">
            <a:spLocks noChangeArrowheads="1"/>
          </p:cNvSpPr>
          <p:nvPr/>
        </p:nvSpPr>
        <p:spPr bwMode="auto">
          <a:xfrm>
            <a:off x="100289" y="3293376"/>
            <a:ext cx="33845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en-GB" alt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piscines</a:t>
            </a:r>
            <a:endParaRPr lang="en-GB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Box 72"/>
          <p:cNvSpPr txBox="1">
            <a:spLocks noChangeArrowheads="1"/>
          </p:cNvSpPr>
          <p:nvPr/>
        </p:nvSpPr>
        <p:spPr bwMode="auto">
          <a:xfrm>
            <a:off x="134014" y="3667956"/>
            <a:ext cx="33845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n-GB" alt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aéroport</a:t>
            </a:r>
            <a:endParaRPr lang="en-GB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Box 75"/>
          <p:cNvSpPr txBox="1">
            <a:spLocks noChangeArrowheads="1"/>
          </p:cNvSpPr>
          <p:nvPr/>
        </p:nvSpPr>
        <p:spPr bwMode="auto">
          <a:xfrm>
            <a:off x="119483" y="4066271"/>
            <a:ext cx="33845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en-GB" alt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parcs</a:t>
            </a:r>
            <a:endParaRPr lang="en-GB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Box 76"/>
          <p:cNvSpPr txBox="1">
            <a:spLocks noChangeArrowheads="1"/>
          </p:cNvSpPr>
          <p:nvPr/>
        </p:nvSpPr>
        <p:spPr bwMode="auto">
          <a:xfrm>
            <a:off x="100289" y="4474637"/>
            <a:ext cx="253150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 centre commercial </a:t>
            </a:r>
            <a:endParaRPr lang="en-GB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Box 80"/>
          <p:cNvSpPr txBox="1">
            <a:spLocks noChangeArrowheads="1"/>
          </p:cNvSpPr>
          <p:nvPr/>
        </p:nvSpPr>
        <p:spPr bwMode="auto">
          <a:xfrm>
            <a:off x="20777" y="5675490"/>
            <a:ext cx="9144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 dirty="0" smtClean="0"/>
              <a:t>1. </a:t>
            </a:r>
            <a:r>
              <a:rPr lang="en-GB" altLang="en-US" sz="2400" b="1" dirty="0" smtClean="0"/>
              <a:t>Il y a </a:t>
            </a:r>
            <a:r>
              <a:rPr lang="en-GB" altLang="en-US" sz="2400" dirty="0" err="1" smtClean="0"/>
              <a:t>une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université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mais</a:t>
            </a:r>
            <a:r>
              <a:rPr lang="en-GB" altLang="en-US" sz="2400" dirty="0" smtClean="0"/>
              <a:t> </a:t>
            </a:r>
            <a:r>
              <a:rPr lang="en-GB" altLang="en-US" sz="2400" b="1" dirty="0" err="1" smtClean="0"/>
              <a:t>il</a:t>
            </a:r>
            <a:r>
              <a:rPr lang="en-GB" altLang="en-US" sz="2400" b="1" dirty="0" smtClean="0"/>
              <a:t> </a:t>
            </a:r>
            <a:r>
              <a:rPr lang="en-GB" altLang="en-US" sz="2400" b="1" dirty="0" err="1" smtClean="0"/>
              <a:t>n’y</a:t>
            </a:r>
            <a:r>
              <a:rPr lang="en-GB" altLang="en-US" sz="2400" b="1" dirty="0" smtClean="0"/>
              <a:t> a pas de </a:t>
            </a:r>
            <a:r>
              <a:rPr lang="en-GB" altLang="en-US" sz="2400" dirty="0" err="1" smtClean="0"/>
              <a:t>plage</a:t>
            </a:r>
            <a:r>
              <a:rPr lang="en-GB" altLang="en-US" sz="2400" dirty="0" smtClean="0"/>
              <a:t>.</a:t>
            </a:r>
            <a:endParaRPr lang="en-GB" altLang="en-US" sz="2400" dirty="0"/>
          </a:p>
        </p:txBody>
      </p:sp>
      <p:sp>
        <p:nvSpPr>
          <p:cNvPr id="35" name="Rectangle 79"/>
          <p:cNvSpPr>
            <a:spLocks noChangeArrowheads="1"/>
          </p:cNvSpPr>
          <p:nvPr/>
        </p:nvSpPr>
        <p:spPr bwMode="auto">
          <a:xfrm>
            <a:off x="0" y="53478"/>
            <a:ext cx="25731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ville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(In the town)</a:t>
            </a:r>
            <a:endParaRPr lang="en-GB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323528"/>
            <a:ext cx="6958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 </a:t>
            </a:r>
            <a:r>
              <a:rPr lang="en-GB" dirty="0" smtClean="0"/>
              <a:t> Tick / Cross the items, according to the question.</a:t>
            </a:r>
            <a:endParaRPr lang="en-GB" dirty="0"/>
          </a:p>
        </p:txBody>
      </p:sp>
      <p:sp>
        <p:nvSpPr>
          <p:cNvPr id="37" name="Text Box 80"/>
          <p:cNvSpPr txBox="1">
            <a:spLocks noChangeArrowheads="1"/>
          </p:cNvSpPr>
          <p:nvPr/>
        </p:nvSpPr>
        <p:spPr bwMode="auto">
          <a:xfrm>
            <a:off x="-17393" y="549254"/>
            <a:ext cx="4511182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 b="1" dirty="0" err="1" smtClean="0"/>
              <a:t>Qu’est-ce</a:t>
            </a:r>
            <a:r>
              <a:rPr lang="en-GB" altLang="en-US" sz="2400" b="1" dirty="0" smtClean="0"/>
              <a:t> </a:t>
            </a:r>
            <a:r>
              <a:rPr lang="en-GB" altLang="en-US" sz="2400" b="1" dirty="0" err="1" smtClean="0"/>
              <a:t>qu’il</a:t>
            </a:r>
            <a:r>
              <a:rPr lang="en-GB" altLang="en-US" sz="2400" b="1" dirty="0" smtClean="0"/>
              <a:t> y a à Cambridge?</a:t>
            </a:r>
            <a:endParaRPr lang="en-GB" alt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20777" y="6286730"/>
            <a:ext cx="67657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C </a:t>
            </a:r>
            <a:r>
              <a:rPr lang="en-GB" dirty="0" smtClean="0"/>
              <a:t> Write 4 sentences saying what there is in Cambridge. Don’t copy the words.  Write from memory. Check your answer afterwards and make any changes.</a:t>
            </a:r>
          </a:p>
          <a:p>
            <a:r>
              <a:rPr lang="en-GB" dirty="0" smtClean="0"/>
              <a:t>1…………………………………………………………………………</a:t>
            </a:r>
          </a:p>
          <a:p>
            <a:endParaRPr lang="en-GB" dirty="0"/>
          </a:p>
          <a:p>
            <a:r>
              <a:rPr lang="en-GB" dirty="0" smtClean="0"/>
              <a:t>2…………………………………………………………………………</a:t>
            </a:r>
          </a:p>
          <a:p>
            <a:endParaRPr lang="en-GB" dirty="0"/>
          </a:p>
          <a:p>
            <a:r>
              <a:rPr lang="en-GB" dirty="0" smtClean="0"/>
              <a:t>3………………………………………………………………………....</a:t>
            </a:r>
          </a:p>
          <a:p>
            <a:endParaRPr lang="en-GB" dirty="0"/>
          </a:p>
          <a:p>
            <a:r>
              <a:rPr lang="en-GB" dirty="0" smtClean="0"/>
              <a:t>4…………………………………………………………………………</a:t>
            </a:r>
            <a:endParaRPr lang="en-GB" dirty="0"/>
          </a:p>
        </p:txBody>
      </p:sp>
      <p:sp>
        <p:nvSpPr>
          <p:cNvPr id="28" name="Rounded Rectangle 27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1</a:t>
            </a:r>
            <a:r>
              <a:rPr lang="en-US" b="1" dirty="0" smtClean="0">
                <a:solidFill>
                  <a:schemeClr val="tx1"/>
                </a:solidFill>
              </a:rPr>
              <a:t>5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19" name="Group 13"/>
          <p:cNvGrpSpPr>
            <a:grpSpLocks/>
          </p:cNvGrpSpPr>
          <p:nvPr/>
        </p:nvGrpSpPr>
        <p:grpSpPr bwMode="auto">
          <a:xfrm>
            <a:off x="3917048" y="2512846"/>
            <a:ext cx="1312152" cy="1202330"/>
            <a:chOff x="4422" y="2931"/>
            <a:chExt cx="1460" cy="962"/>
          </a:xfrm>
        </p:grpSpPr>
        <p:pic>
          <p:nvPicPr>
            <p:cNvPr id="20" name="Picture 1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" y="2931"/>
              <a:ext cx="1460" cy="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8" y="3158"/>
              <a:ext cx="544" cy="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1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" y="3158"/>
              <a:ext cx="514" cy="6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2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715140"/>
              </p:ext>
            </p:extLst>
          </p:nvPr>
        </p:nvGraphicFramePr>
        <p:xfrm>
          <a:off x="5536702" y="2516283"/>
          <a:ext cx="1007160" cy="1077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2" name="Clip" r:id="rId6" imgW="1349115" imgH="1450639" progId="MS_ClipArt_Gallery.2">
                  <p:embed/>
                </p:oleObj>
              </mc:Choice>
              <mc:Fallback>
                <p:oleObj name="Clip" r:id="rId6" imgW="1349115" imgH="1450639" progId="MS_ClipArt_Gallery.2">
                  <p:embed/>
                  <p:pic>
                    <p:nvPicPr>
                      <p:cNvPr id="1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6702" y="2516283"/>
                        <a:ext cx="1007160" cy="10770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Picture 6" descr="MCSO01580_0000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179" y="1191398"/>
            <a:ext cx="1428185" cy="941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8" descr="na01069_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428" y="3869216"/>
            <a:ext cx="1348862" cy="95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43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8" grpId="0"/>
      <p:bldP spid="23" grpId="0"/>
      <p:bldP spid="25" grpId="0"/>
      <p:bldP spid="27" grpId="0"/>
      <p:bldP spid="29" grpId="0"/>
      <p:bldP spid="30" grpId="0"/>
      <p:bldP spid="34" grpId="0"/>
      <p:bldP spid="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204454"/>
              </p:ext>
            </p:extLst>
          </p:nvPr>
        </p:nvGraphicFramePr>
        <p:xfrm>
          <a:off x="197124" y="1052728"/>
          <a:ext cx="6510064" cy="185093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2822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754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768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754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622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111" marR="5611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111" marR="5611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Places in the town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111" marR="5611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111" marR="56111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9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111" marR="5611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111" marR="5611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111" marR="5611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111" marR="56111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9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111" marR="5611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111" marR="5611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111" marR="5611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111" marR="56111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12295" name="Picture 7" descr="bart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16" y="3277456"/>
            <a:ext cx="941441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kay-pe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7142163"/>
            <a:ext cx="142875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/>
          <p:cNvSpPr>
            <a:spLocks noChangeArrowheads="1"/>
          </p:cNvSpPr>
          <p:nvPr/>
        </p:nvSpPr>
        <p:spPr bwMode="auto">
          <a:xfrm>
            <a:off x="1399431" y="3014784"/>
            <a:ext cx="5400462" cy="3142495"/>
          </a:xfrm>
          <a:prstGeom prst="wedgeEllipseCallout">
            <a:avLst>
              <a:gd name="adj1" fmla="val -55391"/>
              <a:gd name="adj2" fmla="val -15431"/>
            </a:avLst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Salut, je </a:t>
            </a:r>
            <a:r>
              <a:rPr lang="fr-FR" alt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m’appelle</a:t>
            </a:r>
            <a:r>
              <a:rPr kumimoji="0" lang="fr-FR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Bart. J’ai treize ans.</a:t>
            </a:r>
            <a:r>
              <a:rPr kumimoji="0" lang="fr-FR" alt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J’habite à </a:t>
            </a:r>
            <a:r>
              <a:rPr kumimoji="0" lang="fr-FR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Springfield aux</a:t>
            </a:r>
            <a:r>
              <a:rPr kumimoji="0" lang="fr-FR" alt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Etats-Unis. Mon village est industriel, grand, moderne et assez propre.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en-US" dirty="0" smtClean="0">
                <a:cs typeface="Arial" panose="020B0604020202020204" pitchFamily="34" charset="0"/>
              </a:rPr>
              <a:t>Il y a une usine, un parc, un collège, deux supermarchés et un magasin de beignets!</a:t>
            </a:r>
            <a:endParaRPr kumimoji="0" lang="fr-FR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1924247" y="6012161"/>
            <a:ext cx="4672089" cy="2851262"/>
          </a:xfrm>
          <a:prstGeom prst="wedgeRoundRectCallout">
            <a:avLst>
              <a:gd name="adj1" fmla="val -75851"/>
              <a:gd name="adj2" fmla="val 25955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Salut, je suis Peter Kay et j’ai </a:t>
            </a:r>
            <a:r>
              <a:rPr lang="fr-FR" alt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quarante-quatre</a:t>
            </a:r>
            <a:r>
              <a:rPr kumimoji="0" lang="fr-FR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ans.</a:t>
            </a:r>
            <a:r>
              <a:rPr kumimoji="0" lang="fr-FR" alt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J’habite à Bolton au nord-ouest de l’Angleterre.</a:t>
            </a:r>
            <a:r>
              <a:rPr kumimoji="0" lang="fr-FR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Bolton est grand, industriel, ancien et </a:t>
            </a:r>
            <a:r>
              <a:rPr lang="fr-FR" alt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animé</a:t>
            </a:r>
            <a:r>
              <a:rPr kumimoji="0" lang="fr-FR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Dans ma ville il y</a:t>
            </a:r>
            <a:r>
              <a:rPr kumimoji="0" lang="fr-FR" alt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a une banque, deux restaurants indiens, un centre commercial et deux discothèques</a:t>
            </a:r>
            <a:r>
              <a:rPr kumimoji="0" lang="fr-FR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fr-FR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J’aime beaucoup Bolton parce que toute</a:t>
            </a:r>
            <a:r>
              <a:rPr kumimoji="0" lang="fr-FR" alt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ma famille est là!</a:t>
            </a:r>
            <a:endParaRPr kumimoji="0" lang="fr-FR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-800100" y="7267575"/>
            <a:ext cx="1028700" cy="1600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495497" y="5654039"/>
            <a:ext cx="6711266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GB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495497" y="6861541"/>
            <a:ext cx="671126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495497" y="6692264"/>
            <a:ext cx="6711266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GB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 flipH="1">
            <a:off x="348762" y="7184706"/>
            <a:ext cx="45719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342900" y="7142163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342900" y="7142163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GB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342900" y="7142163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342900" y="8961438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79"/>
          <p:cNvSpPr>
            <a:spLocks noChangeArrowheads="1"/>
          </p:cNvSpPr>
          <p:nvPr/>
        </p:nvSpPr>
        <p:spPr bwMode="auto">
          <a:xfrm>
            <a:off x="0" y="53478"/>
            <a:ext cx="25731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ville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(In the town)</a:t>
            </a:r>
            <a:endParaRPr lang="en-GB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323528"/>
            <a:ext cx="6958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Read what Bart and Peter Kay say about where they live. </a:t>
            </a:r>
            <a:br>
              <a:rPr lang="en-GB" dirty="0" smtClean="0"/>
            </a:br>
            <a:r>
              <a:rPr lang="en-GB" dirty="0" smtClean="0"/>
              <a:t>Copy the table in your exercise book and fill it in.</a:t>
            </a:r>
            <a:endParaRPr lang="en-GB" dirty="0"/>
          </a:p>
        </p:txBody>
      </p:sp>
      <p:sp>
        <p:nvSpPr>
          <p:cNvPr id="22" name="Rounded Rectangle 21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 smtClean="0">
                <a:solidFill>
                  <a:schemeClr val="tx1"/>
                </a:solidFill>
              </a:rPr>
              <a:t>16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60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615047"/>
              </p:ext>
            </p:extLst>
          </p:nvPr>
        </p:nvGraphicFramePr>
        <p:xfrm>
          <a:off x="209333" y="1150354"/>
          <a:ext cx="3075651" cy="214578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429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326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744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="1" i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English</a:t>
                      </a:r>
                      <a:endParaRPr lang="en-GB" sz="1400" b="1" i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430" marR="6543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="1" i="0" kern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French</a:t>
                      </a:r>
                      <a:endParaRPr lang="en-GB" sz="1400" b="1" i="0" kern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30" marR="6543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44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Hello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430" marR="6543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kern="0" dirty="0" smtClean="0">
                          <a:effectLst/>
                        </a:rPr>
                        <a:t>Salut! </a:t>
                      </a:r>
                      <a:endParaRPr lang="en-GB" sz="1400" b="1" i="1" kern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30" marR="6543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258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430" marR="6543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 err="1" smtClean="0">
                          <a:effectLst/>
                        </a:rPr>
                        <a:t>Ça</a:t>
                      </a:r>
                      <a:r>
                        <a:rPr lang="en-GB" sz="1400" dirty="0" smtClean="0">
                          <a:effectLst/>
                        </a:rPr>
                        <a:t> </a:t>
                      </a:r>
                      <a:r>
                        <a:rPr lang="en-GB" sz="1400" dirty="0" err="1" smtClean="0">
                          <a:effectLst/>
                        </a:rPr>
                        <a:t>va</a:t>
                      </a:r>
                      <a:r>
                        <a:rPr lang="en-GB" sz="1400" dirty="0" smtClean="0">
                          <a:effectLst/>
                        </a:rPr>
                        <a:t>?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430" marR="6543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31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What are you called ?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430" marR="6543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430" marR="6543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31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430" marR="6543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Je m’appelle...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430" marR="6543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31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Where do you live ?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430" marR="6543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430" marR="6543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62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I live in...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430" marR="6543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430" marR="6543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Rectangle 79"/>
          <p:cNvSpPr>
            <a:spLocks noChangeArrowheads="1"/>
          </p:cNvSpPr>
          <p:nvPr/>
        </p:nvSpPr>
        <p:spPr bwMode="auto">
          <a:xfrm>
            <a:off x="0" y="53478"/>
            <a:ext cx="25731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ville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(In the town)</a:t>
            </a:r>
            <a:endParaRPr lang="en-GB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419872"/>
            <a:ext cx="68605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B </a:t>
            </a:r>
            <a:r>
              <a:rPr lang="en-GB" dirty="0" smtClean="0"/>
              <a:t> </a:t>
            </a:r>
            <a:r>
              <a:rPr lang="en-GB" sz="1400" dirty="0" smtClean="0"/>
              <a:t>Write a conversation in French between two famous people talking about where they live and what there is there.  You can draw pictures of the people, or cut pictures from a magazine and stick them below.  Use speech bubbles for show the conversation.</a:t>
            </a:r>
            <a:endParaRPr lang="en-GB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41846"/>
            <a:ext cx="6860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 </a:t>
            </a:r>
            <a:r>
              <a:rPr lang="en-GB" dirty="0" smtClean="0"/>
              <a:t> </a:t>
            </a:r>
            <a:r>
              <a:rPr lang="en-GB" sz="1400" dirty="0" smtClean="0"/>
              <a:t>Complete the table below with the missing English and French words and phrases:</a:t>
            </a:r>
            <a:endParaRPr lang="en-GB" sz="1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880430"/>
              </p:ext>
            </p:extLst>
          </p:nvPr>
        </p:nvGraphicFramePr>
        <p:xfrm>
          <a:off x="3717031" y="827584"/>
          <a:ext cx="3014211" cy="21336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637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504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744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="1" i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French</a:t>
                      </a:r>
                      <a:endParaRPr lang="en-GB" sz="1400" b="1" i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430" marR="6543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="1" i="0" kern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English</a:t>
                      </a:r>
                      <a:endParaRPr lang="en-GB" sz="1400" b="1" i="0" kern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30" marR="6543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44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430" marR="6543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dirty="0" err="1" smtClean="0">
                          <a:effectLst/>
                        </a:rPr>
                        <a:t>Where</a:t>
                      </a:r>
                      <a:r>
                        <a:rPr lang="fr-FR" sz="1400" dirty="0" smtClean="0">
                          <a:effectLst/>
                        </a:rPr>
                        <a:t> </a:t>
                      </a:r>
                      <a:r>
                        <a:rPr lang="fr-FR" sz="1400" dirty="0" err="1" smtClean="0">
                          <a:effectLst/>
                        </a:rPr>
                        <a:t>is</a:t>
                      </a:r>
                      <a:r>
                        <a:rPr lang="fr-FR" sz="1400" dirty="0" smtClean="0">
                          <a:effectLst/>
                        </a:rPr>
                        <a:t> </a:t>
                      </a:r>
                      <a:r>
                        <a:rPr lang="fr-FR" sz="1400" dirty="0" err="1" smtClean="0">
                          <a:effectLst/>
                        </a:rPr>
                        <a:t>your</a:t>
                      </a:r>
                      <a:r>
                        <a:rPr lang="fr-FR" sz="1400" dirty="0" smtClean="0">
                          <a:effectLst/>
                        </a:rPr>
                        <a:t> </a:t>
                      </a:r>
                      <a:r>
                        <a:rPr lang="fr-FR" sz="1400" dirty="0" err="1" smtClean="0">
                          <a:effectLst/>
                        </a:rPr>
                        <a:t>town</a:t>
                      </a:r>
                      <a:r>
                        <a:rPr lang="fr-FR" sz="1400" dirty="0" smtClean="0">
                          <a:effectLst/>
                        </a:rPr>
                        <a:t> ?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430" marR="6543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44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Elle</a:t>
                      </a:r>
                      <a:r>
                        <a:rPr lang="en-GB" sz="1400" baseline="0" dirty="0" smtClean="0">
                          <a:effectLst/>
                        </a:rPr>
                        <a:t> </a:t>
                      </a:r>
                      <a:r>
                        <a:rPr lang="en-GB" sz="1400" baseline="0" dirty="0" err="1" smtClean="0">
                          <a:effectLst/>
                        </a:rPr>
                        <a:t>est</a:t>
                      </a:r>
                      <a:r>
                        <a:rPr lang="en-GB" sz="1400" dirty="0" smtClean="0">
                          <a:effectLst/>
                        </a:rPr>
                        <a:t>….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430" marR="6543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It is …….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430" marR="6543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258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430" marR="6543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What is your town like?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430" marR="6543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31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400" dirty="0" err="1" smtClean="0">
                          <a:effectLst/>
                        </a:rPr>
                        <a:t>Qu’est</a:t>
                      </a:r>
                      <a:r>
                        <a:rPr lang="es-ES" sz="1400" dirty="0" smtClean="0">
                          <a:effectLst/>
                        </a:rPr>
                        <a:t>-ce </a:t>
                      </a:r>
                      <a:r>
                        <a:rPr lang="es-ES" sz="1400" dirty="0" err="1" smtClean="0">
                          <a:effectLst/>
                        </a:rPr>
                        <a:t>qu’il</a:t>
                      </a:r>
                      <a:r>
                        <a:rPr lang="es-ES" sz="1400" dirty="0" smtClean="0">
                          <a:effectLst/>
                        </a:rPr>
                        <a:t> y a </a:t>
                      </a:r>
                      <a:r>
                        <a:rPr lang="es-ES" sz="1400" dirty="0" err="1" smtClean="0">
                          <a:effectLst/>
                        </a:rPr>
                        <a:t>dans</a:t>
                      </a:r>
                      <a:r>
                        <a:rPr lang="es-ES" sz="1400" dirty="0" smtClean="0">
                          <a:effectLst/>
                        </a:rPr>
                        <a:t> </a:t>
                      </a:r>
                      <a:r>
                        <a:rPr lang="es-ES" sz="1400" dirty="0" err="1" smtClean="0">
                          <a:effectLst/>
                        </a:rPr>
                        <a:t>ta</a:t>
                      </a:r>
                      <a:r>
                        <a:rPr lang="es-ES" sz="1400" dirty="0" smtClean="0">
                          <a:effectLst/>
                        </a:rPr>
                        <a:t> </a:t>
                      </a:r>
                      <a:r>
                        <a:rPr lang="es-ES" sz="1400" dirty="0" err="1" smtClean="0">
                          <a:effectLst/>
                        </a:rPr>
                        <a:t>ville</a:t>
                      </a:r>
                      <a:r>
                        <a:rPr lang="es-ES" sz="1400" dirty="0" smtClean="0">
                          <a:effectLst/>
                        </a:rPr>
                        <a:t>?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430" marR="6543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What is there in your town?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430" marR="6543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31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430" marR="6543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 my town there is/are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430" marR="6543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16632" y="4435535"/>
            <a:ext cx="6480720" cy="44569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6443400" y="8745136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>
                <a:solidFill>
                  <a:schemeClr val="tx1"/>
                </a:solidFill>
              </a:rPr>
              <a:t>1</a:t>
            </a:r>
            <a:r>
              <a:rPr lang="en-GB" b="1" dirty="0" smtClean="0">
                <a:solidFill>
                  <a:schemeClr val="tx1"/>
                </a:solidFill>
              </a:rPr>
              <a:t>7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73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92" y="5047979"/>
            <a:ext cx="6373727" cy="3123460"/>
          </a:xfrm>
          <a:prstGeom prst="rect">
            <a:avLst/>
          </a:prstGeom>
        </p:spPr>
      </p:pic>
      <p:sp>
        <p:nvSpPr>
          <p:cNvPr id="4" name="Rectangle 79"/>
          <p:cNvSpPr>
            <a:spLocks noChangeArrowheads="1"/>
          </p:cNvSpPr>
          <p:nvPr/>
        </p:nvSpPr>
        <p:spPr bwMode="auto">
          <a:xfrm>
            <a:off x="0" y="53478"/>
            <a:ext cx="25731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ville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(In the town)</a:t>
            </a:r>
            <a:endParaRPr lang="en-GB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272" y="3586637"/>
            <a:ext cx="69583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B</a:t>
            </a:r>
            <a:r>
              <a:rPr lang="en-GB" b="1" dirty="0" smtClean="0"/>
              <a:t> </a:t>
            </a:r>
            <a:r>
              <a:rPr lang="en-GB" dirty="0" smtClean="0"/>
              <a:t> Complete the crossword in French: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5944" y="378249"/>
            <a:ext cx="6958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</a:t>
            </a:r>
            <a:r>
              <a:rPr lang="en-GB" dirty="0" smtClean="0"/>
              <a:t> Match the clue to the place.</a:t>
            </a:r>
            <a:br>
              <a:rPr lang="en-GB" dirty="0" smtClean="0"/>
            </a:br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742264"/>
              </p:ext>
            </p:extLst>
          </p:nvPr>
        </p:nvGraphicFramePr>
        <p:xfrm>
          <a:off x="200119" y="807056"/>
          <a:ext cx="6397233" cy="2682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169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762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19161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 </a:t>
                      </a:r>
                      <a:r>
                        <a:rPr lang="en-GB" sz="1400" dirty="0" err="1" smtClean="0"/>
                        <a:t>Ici</a:t>
                      </a:r>
                      <a:r>
                        <a:rPr lang="en-GB" sz="1400" dirty="0" smtClean="0"/>
                        <a:t> on </a:t>
                      </a:r>
                      <a:r>
                        <a:rPr lang="en-GB" sz="1400" dirty="0" err="1" smtClean="0"/>
                        <a:t>danse</a:t>
                      </a:r>
                      <a:r>
                        <a:rPr lang="en-GB" sz="1400" baseline="0" dirty="0" smtClean="0"/>
                        <a:t>.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1" dirty="0" smtClean="0"/>
                        <a:t>f</a:t>
                      </a:r>
                      <a:endParaRPr lang="en-GB" sz="16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a.  un </a:t>
                      </a:r>
                      <a:r>
                        <a:rPr lang="en-GB" sz="1400" dirty="0" err="1" smtClean="0"/>
                        <a:t>stade</a:t>
                      </a:r>
                      <a:endParaRPr lang="en-GB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9161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2 </a:t>
                      </a:r>
                      <a:r>
                        <a:rPr lang="en-GB" sz="1400" dirty="0" err="1" smtClean="0"/>
                        <a:t>Ici</a:t>
                      </a:r>
                      <a:r>
                        <a:rPr lang="en-GB" sz="1400" dirty="0" smtClean="0"/>
                        <a:t>, on </a:t>
                      </a:r>
                      <a:r>
                        <a:rPr lang="en-GB" sz="1400" dirty="0" err="1" smtClean="0"/>
                        <a:t>voit</a:t>
                      </a:r>
                      <a:r>
                        <a:rPr lang="en-GB" sz="1400" dirty="0" smtClean="0"/>
                        <a:t> un match de foot </a:t>
                      </a:r>
                      <a:r>
                        <a:rPr lang="en-GB" sz="1400" dirty="0" err="1" smtClean="0"/>
                        <a:t>ou</a:t>
                      </a:r>
                      <a:r>
                        <a:rPr lang="en-GB" sz="1400" dirty="0" smtClean="0"/>
                        <a:t> de rugby.</a:t>
                      </a:r>
                      <a:r>
                        <a:rPr lang="en-GB" sz="1400" baseline="0" dirty="0" smtClean="0"/>
                        <a:t> 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b.  </a:t>
                      </a:r>
                      <a:r>
                        <a:rPr lang="en-GB" sz="1400" dirty="0" err="1" smtClean="0"/>
                        <a:t>une</a:t>
                      </a:r>
                      <a:r>
                        <a:rPr lang="en-GB" sz="1400" baseline="0" dirty="0" smtClean="0"/>
                        <a:t> piscine</a:t>
                      </a:r>
                      <a:endParaRPr lang="en-GB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9161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3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Ici</a:t>
                      </a:r>
                      <a:r>
                        <a:rPr lang="en-GB" sz="1400" baseline="0" dirty="0" smtClean="0"/>
                        <a:t> on </a:t>
                      </a:r>
                      <a:r>
                        <a:rPr lang="en-GB" sz="1400" baseline="0" dirty="0" err="1" smtClean="0"/>
                        <a:t>achète</a:t>
                      </a:r>
                      <a:r>
                        <a:rPr lang="en-GB" sz="1400" baseline="0" dirty="0" smtClean="0"/>
                        <a:t> des fruits. 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c.  un </a:t>
                      </a:r>
                      <a:r>
                        <a:rPr lang="en-GB" sz="1400" dirty="0" err="1" smtClean="0"/>
                        <a:t>hôpital</a:t>
                      </a:r>
                      <a:endParaRPr lang="en-GB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9161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4 </a:t>
                      </a:r>
                      <a:r>
                        <a:rPr lang="en-GB" sz="1400" dirty="0" err="1" smtClean="0"/>
                        <a:t>Ici</a:t>
                      </a:r>
                      <a:r>
                        <a:rPr lang="en-GB" sz="1400" dirty="0" smtClean="0"/>
                        <a:t> on </a:t>
                      </a:r>
                      <a:r>
                        <a:rPr lang="en-GB" sz="1400" dirty="0" err="1" smtClean="0"/>
                        <a:t>achète</a:t>
                      </a:r>
                      <a:r>
                        <a:rPr lang="en-GB" sz="1400" dirty="0" smtClean="0"/>
                        <a:t> des </a:t>
                      </a:r>
                      <a:r>
                        <a:rPr lang="en-GB" sz="1400" dirty="0" err="1" smtClean="0"/>
                        <a:t>vêtements</a:t>
                      </a:r>
                      <a:r>
                        <a:rPr lang="en-GB" sz="1400" dirty="0" smtClean="0"/>
                        <a:t>.</a:t>
                      </a:r>
                      <a:r>
                        <a:rPr lang="en-GB" sz="1400" baseline="0" dirty="0" smtClean="0"/>
                        <a:t> 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d.  un </a:t>
                      </a:r>
                      <a:r>
                        <a:rPr lang="en-GB" sz="1400" dirty="0" err="1" smtClean="0"/>
                        <a:t>supermarché</a:t>
                      </a:r>
                      <a:endParaRPr lang="en-GB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9161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5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Ici</a:t>
                      </a:r>
                      <a:r>
                        <a:rPr lang="en-GB" sz="1400" baseline="0" dirty="0" smtClean="0"/>
                        <a:t> on fait de la natation. 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e.  un </a:t>
                      </a:r>
                      <a:r>
                        <a:rPr lang="en-GB" sz="1400" dirty="0" err="1" smtClean="0"/>
                        <a:t>marché</a:t>
                      </a:r>
                      <a:endParaRPr lang="en-GB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9161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6 </a:t>
                      </a:r>
                      <a:r>
                        <a:rPr lang="en-GB" sz="1400" dirty="0" err="1" smtClean="0"/>
                        <a:t>Ici</a:t>
                      </a:r>
                      <a:r>
                        <a:rPr lang="en-GB" sz="1400" dirty="0" smtClean="0"/>
                        <a:t> on </a:t>
                      </a:r>
                      <a:r>
                        <a:rPr lang="en-GB" sz="1400" dirty="0" err="1" smtClean="0"/>
                        <a:t>promène</a:t>
                      </a:r>
                      <a:r>
                        <a:rPr lang="en-GB" sz="1400" dirty="0" smtClean="0"/>
                        <a:t> le </a:t>
                      </a:r>
                      <a:r>
                        <a:rPr lang="en-GB" sz="1400" dirty="0" err="1" smtClean="0"/>
                        <a:t>chien</a:t>
                      </a:r>
                      <a:r>
                        <a:rPr lang="en-GB" sz="1400" dirty="0" smtClean="0"/>
                        <a:t>. 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strike="sngStrike" dirty="0" smtClean="0"/>
                        <a:t>f. </a:t>
                      </a:r>
                      <a:r>
                        <a:rPr lang="en-GB" sz="1400" strike="sngStrike" baseline="0" dirty="0" smtClean="0"/>
                        <a:t>  </a:t>
                      </a:r>
                      <a:r>
                        <a:rPr lang="en-GB" sz="1400" strike="sngStrike" baseline="0" dirty="0" err="1" smtClean="0"/>
                        <a:t>une</a:t>
                      </a:r>
                      <a:r>
                        <a:rPr lang="en-GB" sz="1400" strike="sngStrike" baseline="0" dirty="0" smtClean="0"/>
                        <a:t> discothèque</a:t>
                      </a:r>
                      <a:endParaRPr lang="en-GB" sz="1400" strike="sngStrik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9161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7 </a:t>
                      </a:r>
                      <a:r>
                        <a:rPr lang="en-GB" sz="1400" dirty="0" err="1" smtClean="0"/>
                        <a:t>Ici</a:t>
                      </a:r>
                      <a:r>
                        <a:rPr lang="en-GB" sz="1400" dirty="0" smtClean="0"/>
                        <a:t> on y </a:t>
                      </a:r>
                      <a:r>
                        <a:rPr lang="en-GB" sz="1400" dirty="0" err="1" smtClean="0"/>
                        <a:t>va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si</a:t>
                      </a:r>
                      <a:r>
                        <a:rPr lang="en-GB" sz="1400" dirty="0" smtClean="0"/>
                        <a:t> on a un accident grave. 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g.  un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magasin</a:t>
                      </a:r>
                      <a:r>
                        <a:rPr lang="en-GB" sz="1400" baseline="0" dirty="0" smtClean="0"/>
                        <a:t> de </a:t>
                      </a:r>
                      <a:r>
                        <a:rPr lang="en-GB" sz="1400" baseline="0" dirty="0" err="1" smtClean="0"/>
                        <a:t>vêtements</a:t>
                      </a:r>
                      <a:endParaRPr lang="en-GB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2324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8 </a:t>
                      </a:r>
                      <a:r>
                        <a:rPr lang="en-GB" sz="1400" dirty="0" err="1" smtClean="0"/>
                        <a:t>Ici</a:t>
                      </a:r>
                      <a:r>
                        <a:rPr lang="en-GB" sz="1400" dirty="0" smtClean="0"/>
                        <a:t> on </a:t>
                      </a:r>
                      <a:r>
                        <a:rPr lang="en-GB" sz="1400" dirty="0" err="1" smtClean="0"/>
                        <a:t>achète</a:t>
                      </a:r>
                      <a:r>
                        <a:rPr lang="en-GB" sz="1400" dirty="0" smtClean="0"/>
                        <a:t> tout type</a:t>
                      </a:r>
                      <a:r>
                        <a:rPr lang="en-GB" sz="1400" baseline="0" dirty="0" smtClean="0"/>
                        <a:t> de </a:t>
                      </a:r>
                      <a:r>
                        <a:rPr lang="en-GB" sz="1400" baseline="0" dirty="0" err="1" smtClean="0"/>
                        <a:t>nourriture</a:t>
                      </a:r>
                      <a:r>
                        <a:rPr lang="en-GB" sz="1400" baseline="0" dirty="0" smtClean="0"/>
                        <a:t>. 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h.  un </a:t>
                      </a:r>
                      <a:r>
                        <a:rPr lang="en-GB" sz="1400" dirty="0" err="1" smtClean="0"/>
                        <a:t>parc</a:t>
                      </a:r>
                      <a:endParaRPr lang="en-GB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9" name="Picture 5" descr="j039837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67" y="7716733"/>
            <a:ext cx="1255027" cy="108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9" descr="j029573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288" y="5947742"/>
            <a:ext cx="1460975" cy="1140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268" y="3796007"/>
            <a:ext cx="977199" cy="1080348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chemeClr val="tx1"/>
                </a:solidFill>
              </a:rPr>
              <a:t>18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05166" y="6414950"/>
            <a:ext cx="2447815" cy="967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00225" y="4674544"/>
            <a:ext cx="18602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Across:</a:t>
            </a:r>
          </a:p>
          <a:p>
            <a:r>
              <a:rPr lang="en-GB" dirty="0" smtClean="0"/>
              <a:t>3. A café</a:t>
            </a:r>
          </a:p>
          <a:p>
            <a:r>
              <a:rPr lang="en-GB" dirty="0" smtClean="0"/>
              <a:t>4. A post office</a:t>
            </a:r>
          </a:p>
          <a:p>
            <a:r>
              <a:rPr lang="en-GB" dirty="0" smtClean="0"/>
              <a:t>5. A cinema</a:t>
            </a:r>
          </a:p>
          <a:p>
            <a:r>
              <a:rPr lang="en-GB" dirty="0" smtClean="0"/>
              <a:t>6. A market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169092" y="7443609"/>
            <a:ext cx="51726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Down:</a:t>
            </a:r>
          </a:p>
          <a:p>
            <a:pPr marL="342900" indent="-342900">
              <a:buAutoNum type="arabicPeriod"/>
            </a:pPr>
            <a:r>
              <a:rPr lang="en-GB" dirty="0" smtClean="0"/>
              <a:t>A swimming pool</a:t>
            </a:r>
          </a:p>
          <a:p>
            <a:pPr marL="342900" indent="-342900">
              <a:buAutoNum type="arabicPeriod"/>
            </a:pPr>
            <a:r>
              <a:rPr lang="en-GB" dirty="0" smtClean="0"/>
              <a:t>A stadium</a:t>
            </a:r>
          </a:p>
          <a:p>
            <a:pPr marL="342900" indent="-342900">
              <a:buAutoNum type="arabicPeriod"/>
            </a:pPr>
            <a:r>
              <a:rPr lang="en-GB" dirty="0" smtClean="0"/>
              <a:t>A train station</a:t>
            </a:r>
          </a:p>
          <a:p>
            <a:pPr marL="342900" indent="-342900">
              <a:buAutoNum type="arabicPeriod"/>
            </a:pPr>
            <a:r>
              <a:rPr lang="en-GB" dirty="0" smtClean="0"/>
              <a:t>A park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983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66649"/>
              </p:ext>
            </p:extLst>
          </p:nvPr>
        </p:nvGraphicFramePr>
        <p:xfrm>
          <a:off x="116632" y="1185302"/>
          <a:ext cx="6480720" cy="21336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32403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 shop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 university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square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supermarket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 market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park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beach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 train station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 restaurant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swimming pool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88640" y="4012495"/>
            <a:ext cx="648072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Salut</a:t>
            </a:r>
            <a:r>
              <a:rPr kumimoji="0" lang="fr-FR" alt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je m’appelle </a:t>
            </a:r>
            <a:r>
              <a:rPr kumimoji="0" lang="fr-F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______________ et j’habite à ______________ en France. Ma ville n’est pas grande, elle est assez ______________ et j’aime beaucoup. Dans ma ville il y a un_____________, une ______________ </a:t>
            </a:r>
            <a:r>
              <a:rPr lang="fr-FR" altLang="en-U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et trois </a:t>
            </a:r>
            <a:r>
              <a:rPr kumimoji="0" lang="fr-F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___________________.</a:t>
            </a:r>
            <a:endParaRPr kumimoji="0" lang="en-GB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Ma ville est ________________ et __________________,</a:t>
            </a:r>
            <a:r>
              <a:rPr kumimoji="0" lang="fr-FR" alt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mais le matin il y a beaucoup de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_______________,</a:t>
            </a:r>
            <a:r>
              <a:rPr kumimoji="0" lang="en-US" alt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ce</a:t>
            </a:r>
            <a:r>
              <a:rPr kumimoji="0" lang="en-US" alt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que je </a:t>
            </a:r>
            <a:r>
              <a:rPr kumimoji="0" lang="en-US" altLang="en-US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n’aime</a:t>
            </a:r>
            <a:r>
              <a:rPr kumimoji="0" lang="en-US" alt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pas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en-GB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Comment est ta ______________ ?</a:t>
            </a:r>
            <a:endParaRPr kumimoji="0" lang="en-GB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3634" y="6806844"/>
            <a:ext cx="6829781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/>
            </a:r>
            <a:br>
              <a:rPr kumimoji="0" lang="en-GB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</a:br>
            <a:r>
              <a:rPr kumimoji="0" lang="fr-F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fr-FR" altLang="en-U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Comment est ta ville</a:t>
            </a:r>
            <a:r>
              <a:rPr kumimoji="0" lang="fr-F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?		</a:t>
            </a:r>
            <a:r>
              <a:rPr lang="fr-FR" altLang="en-US" sz="16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fr-FR" altLang="en-U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.  </a:t>
            </a:r>
            <a:r>
              <a:rPr kumimoji="0" lang="fr-F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Oui, j’aime assez.</a:t>
            </a:r>
            <a:endParaRPr kumimoji="0" lang="en-GB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fr-FR" altLang="en-U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Tu aimes ta ville? </a:t>
            </a:r>
            <a:r>
              <a:rPr kumimoji="0" lang="fr-F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fr-FR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fr-FR" altLang="en-US" sz="16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fr-FR" altLang="en-U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.  </a:t>
            </a:r>
            <a:r>
              <a:rPr kumimoji="0" lang="fr-F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Je préfère la ville!</a:t>
            </a:r>
            <a:endParaRPr kumimoji="0" lang="en-GB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3. Qu’est-ce qu’il y a dans ta ville?</a:t>
            </a:r>
            <a:r>
              <a:rPr lang="fr-FR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fr-FR" altLang="en-U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      </a:t>
            </a:r>
            <a:r>
              <a:rPr kumimoji="0" lang="fr-FR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kumimoji="0" lang="fr-F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 New York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parce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que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c’est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joli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en-GB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4. </a:t>
            </a:r>
            <a:r>
              <a:rPr lang="fr-FR" altLang="en-U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Tu préfères la ville ou la campagne</a:t>
            </a:r>
            <a:r>
              <a:rPr kumimoji="0" lang="fr-F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r>
              <a:rPr lang="fr-FR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fr-FR" altLang="en-US" sz="16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fr-FR" altLang="en-U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kumimoji="0" lang="fr-F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Il y a un parc et deux musées.</a:t>
            </a:r>
            <a:endParaRPr kumimoji="0" lang="en-GB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lvl="0"/>
            <a:r>
              <a:rPr kumimoji="0" lang="fr-F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5. Dans le futur, où </a:t>
            </a:r>
            <a:r>
              <a:rPr lang="fr-FR" altLang="en-U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voudr</a:t>
            </a:r>
            <a:r>
              <a:rPr kumimoji="0" lang="fr-F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ais-tu habiter?	</a:t>
            </a:r>
            <a:r>
              <a:rPr lang="fr-FR" altLang="en-US" sz="16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E. </a:t>
            </a:r>
            <a:r>
              <a:rPr lang="fr-FR" altLang="en-U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Elle est grande, propre et 						moderne. </a:t>
            </a:r>
            <a:endParaRPr kumimoji="0" lang="fr-FR" alt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6" name="Rectangle 79"/>
          <p:cNvSpPr>
            <a:spLocks noChangeArrowheads="1"/>
          </p:cNvSpPr>
          <p:nvPr/>
        </p:nvSpPr>
        <p:spPr bwMode="auto">
          <a:xfrm>
            <a:off x="0" y="53478"/>
            <a:ext cx="25731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ville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(In the town)</a:t>
            </a:r>
            <a:endParaRPr lang="en-GB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23528"/>
            <a:ext cx="69583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 </a:t>
            </a:r>
            <a:r>
              <a:rPr lang="en-GB" dirty="0" smtClean="0"/>
              <a:t> </a:t>
            </a:r>
            <a:r>
              <a:rPr lang="en-GB" sz="1600" dirty="0" smtClean="0"/>
              <a:t>Complete the table with the places in the town. Don’t copy the words – try them out from memory on your mini whiteboards first.  Then check your work, before writing a 2</a:t>
            </a:r>
            <a:r>
              <a:rPr lang="en-GB" sz="1600" baseline="30000" dirty="0" smtClean="0"/>
              <a:t>nd</a:t>
            </a:r>
            <a:r>
              <a:rPr lang="en-GB" sz="1600" dirty="0" smtClean="0"/>
              <a:t> draft from memory here.</a:t>
            </a:r>
            <a:endParaRPr lang="en-GB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8901" y="3396942"/>
            <a:ext cx="6958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B </a:t>
            </a:r>
            <a:r>
              <a:rPr lang="en-GB" dirty="0" smtClean="0"/>
              <a:t> </a:t>
            </a:r>
            <a:r>
              <a:rPr lang="en-GB" sz="1600" dirty="0" smtClean="0"/>
              <a:t>Complete the paragraph with the words from the box below:</a:t>
            </a:r>
            <a:endParaRPr lang="en-GB" sz="16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508984"/>
              </p:ext>
            </p:extLst>
          </p:nvPr>
        </p:nvGraphicFramePr>
        <p:xfrm>
          <a:off x="53634" y="5868144"/>
          <a:ext cx="6615725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71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610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restaurants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ville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Limoges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circulation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cinéma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petite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Grégoire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propre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place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jolie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9090" y="6771581"/>
            <a:ext cx="6958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C </a:t>
            </a:r>
            <a:r>
              <a:rPr lang="en-GB" dirty="0" smtClean="0"/>
              <a:t> </a:t>
            </a:r>
            <a:r>
              <a:rPr lang="en-GB" sz="1600" dirty="0" smtClean="0"/>
              <a:t>Match the questions and answers. E.g. 1.</a:t>
            </a:r>
            <a:r>
              <a:rPr lang="en-GB" sz="1600" b="1" dirty="0" smtClean="0"/>
              <a:t>E</a:t>
            </a:r>
            <a:endParaRPr lang="en-GB" sz="16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348" y="6712618"/>
            <a:ext cx="803695" cy="5662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757" y="6650778"/>
            <a:ext cx="939982" cy="628079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>
                <a:solidFill>
                  <a:schemeClr val="tx1"/>
                </a:solidFill>
              </a:rPr>
              <a:t>1</a:t>
            </a:r>
            <a:r>
              <a:rPr lang="en-GB" b="1" dirty="0" smtClean="0">
                <a:solidFill>
                  <a:schemeClr val="tx1"/>
                </a:solidFill>
              </a:rPr>
              <a:t>9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56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00805"/>
              </p:ext>
            </p:extLst>
          </p:nvPr>
        </p:nvGraphicFramePr>
        <p:xfrm>
          <a:off x="188640" y="1115616"/>
          <a:ext cx="6120680" cy="31741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09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196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19635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sale </a:t>
                      </a:r>
                      <a:r>
                        <a:rPr lang="en-GB" sz="20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(dirty)</a:t>
                      </a:r>
                      <a:endParaRPr lang="fr-FR" sz="20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propre</a:t>
                      </a: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(clean)</a:t>
                      </a:r>
                      <a:endParaRPr lang="fr-F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0511">
                <a:tc>
                  <a:txBody>
                    <a:bodyPr/>
                    <a:lstStyle/>
                    <a:p>
                      <a:r>
                        <a:rPr lang="en-GB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historique</a:t>
                      </a: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(historical)</a:t>
                      </a:r>
                      <a:endParaRPr lang="fr-F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9635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grand </a:t>
                      </a:r>
                      <a:r>
                        <a:rPr lang="en-GB" sz="20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(big)</a:t>
                      </a:r>
                      <a:endParaRPr lang="fr-F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9635">
                <a:tc>
                  <a:txBody>
                    <a:bodyPr/>
                    <a:lstStyle/>
                    <a:p>
                      <a:r>
                        <a:rPr lang="en-GB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touristique</a:t>
                      </a: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(touristy)</a:t>
                      </a:r>
                      <a:endParaRPr lang="fr-F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9635">
                <a:tc>
                  <a:txBody>
                    <a:bodyPr/>
                    <a:lstStyle/>
                    <a:p>
                      <a:r>
                        <a:rPr lang="en-GB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tranquille</a:t>
                      </a: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(quiet)</a:t>
                      </a:r>
                      <a:endParaRPr lang="fr-F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9635">
                <a:tc>
                  <a:txBody>
                    <a:bodyPr/>
                    <a:lstStyle/>
                    <a:p>
                      <a:r>
                        <a:rPr lang="en-GB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ennuyeux</a:t>
                      </a: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(boring)</a:t>
                      </a:r>
                      <a:endParaRPr lang="fr-F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9635">
                <a:tc>
                  <a:txBody>
                    <a:bodyPr/>
                    <a:lstStyle/>
                    <a:p>
                      <a:r>
                        <a:rPr lang="en-GB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moche</a:t>
                      </a: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(ugly)</a:t>
                      </a:r>
                      <a:endParaRPr lang="fr-F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9635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dégoûtant </a:t>
                      </a:r>
                      <a:r>
                        <a:rPr lang="fr-FR" sz="20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fr-FR" sz="2000" i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disgusting</a:t>
                      </a:r>
                      <a:r>
                        <a:rPr lang="fr-FR" sz="20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fr-FR" sz="20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6690" y="376952"/>
            <a:ext cx="656198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hinyen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hinyen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hinyen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hinyen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hinyen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hinyen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hinyen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hinyen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hinyen" pitchFamily="8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b="1" dirty="0" smtClean="0">
                <a:latin typeface="Arial" panose="020B0604020202020204" pitchFamily="34" charset="0"/>
              </a:rPr>
              <a:t>A</a:t>
            </a:r>
            <a:r>
              <a:rPr lang="en-GB" altLang="en-US" dirty="0" smtClean="0">
                <a:latin typeface="Arial" panose="020B0604020202020204" pitchFamily="34" charset="0"/>
              </a:rPr>
              <a:t>  Find the opposites.  Complete the table with French and English words.</a:t>
            </a:r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90" y="27112"/>
            <a:ext cx="6525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Utiliser un </a:t>
            </a:r>
            <a:r>
              <a:rPr lang="en-GB" sz="2400" b="1" dirty="0" err="1" smtClean="0"/>
              <a:t>dictionnaire</a:t>
            </a:r>
            <a:endParaRPr lang="en-GB" sz="2400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370773"/>
              </p:ext>
            </p:extLst>
          </p:nvPr>
        </p:nvGraphicFramePr>
        <p:xfrm>
          <a:off x="404664" y="4283968"/>
          <a:ext cx="5688631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93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75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955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331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amusant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bruyant</a:t>
                      </a:r>
                      <a:endParaRPr lang="en-GB" sz="24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>
                          <a:latin typeface="AR CHRISTY" panose="02000000000000000000" pitchFamily="2" charset="0"/>
                          <a:cs typeface="Arial" panose="020B0604020202020204" pitchFamily="34" charset="0"/>
                        </a:rPr>
                        <a:t>propre</a:t>
                      </a:r>
                      <a:endParaRPr lang="en-GB" sz="2400" dirty="0">
                        <a:latin typeface="AR CHRISTY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>
                          <a:latin typeface="AntigoniBd"/>
                          <a:cs typeface="Arial" panose="020B0604020202020204" pitchFamily="34" charset="0"/>
                        </a:rPr>
                        <a:t>joli</a:t>
                      </a:r>
                      <a:endParaRPr lang="en-GB" sz="2400" dirty="0">
                        <a:latin typeface="AntigoniBd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1915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industriel</a:t>
                      </a:r>
                      <a:endParaRPr lang="en-GB" sz="2400" dirty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moderne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Lucida Calligraphy" panose="03010101010101010101" pitchFamily="66" charset="0"/>
                          <a:cs typeface="Arial" panose="020B0604020202020204" pitchFamily="34" charset="0"/>
                        </a:rPr>
                        <a:t>petit</a:t>
                      </a:r>
                      <a:endParaRPr lang="en-GB" sz="1800" dirty="0">
                        <a:latin typeface="Lucida Calligraphy" panose="03010101010101010101" pitchFamily="66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délicieux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4749" y="5076056"/>
            <a:ext cx="656198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hinyen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hinyen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hinyen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hinyen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hinyen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hinyen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hinyen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hinyen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hinyen" pitchFamily="8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b="1" dirty="0">
                <a:latin typeface="Arial" panose="020B0604020202020204" pitchFamily="34" charset="0"/>
              </a:rPr>
              <a:t>B</a:t>
            </a:r>
            <a:r>
              <a:rPr lang="en-GB" altLang="en-US" dirty="0" smtClean="0">
                <a:latin typeface="Arial" panose="020B0604020202020204" pitchFamily="34" charset="0"/>
              </a:rPr>
              <a:t>  Which French adjective would be the best </a:t>
            </a:r>
            <a:r>
              <a:rPr lang="en-GB" altLang="en-US" b="1" i="1" dirty="0" smtClean="0">
                <a:latin typeface="Arial" panose="020B0604020202020204" pitchFamily="34" charset="0"/>
              </a:rPr>
              <a:t>synonym</a:t>
            </a:r>
            <a:r>
              <a:rPr lang="en-GB" altLang="en-US" dirty="0" smtClean="0">
                <a:latin typeface="Arial" panose="020B0604020202020204" pitchFamily="34" charset="0"/>
              </a:rPr>
              <a:t> for these three adjectives?</a:t>
            </a:r>
            <a:endParaRPr lang="en-GB" altLang="en-US" dirty="0">
              <a:latin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381139"/>
              </p:ext>
            </p:extLst>
          </p:nvPr>
        </p:nvGraphicFramePr>
        <p:xfrm>
          <a:off x="106757" y="5774905"/>
          <a:ext cx="469039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80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intéressant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impressionnant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excitant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623150"/>
              </p:ext>
            </p:extLst>
          </p:nvPr>
        </p:nvGraphicFramePr>
        <p:xfrm>
          <a:off x="4869160" y="5783852"/>
          <a:ext cx="185395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39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-9946" y="6156176"/>
            <a:ext cx="65619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hinyen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hinyen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hinyen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hinyen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hinyen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hinyen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hinyen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hinyen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hinyen" pitchFamily="8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b="1" dirty="0" smtClean="0">
                <a:latin typeface="Arial" panose="020B0604020202020204" pitchFamily="34" charset="0"/>
              </a:rPr>
              <a:t>C</a:t>
            </a:r>
            <a:r>
              <a:rPr lang="en-GB" altLang="en-US" dirty="0" smtClean="0">
                <a:latin typeface="Arial" panose="020B0604020202020204" pitchFamily="34" charset="0"/>
              </a:rPr>
              <a:t> Translate each one into English.</a:t>
            </a:r>
            <a:endParaRPr lang="en-GB" altLang="en-US" dirty="0">
              <a:latin typeface="Arial" panose="020B0604020202020204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829463"/>
              </p:ext>
            </p:extLst>
          </p:nvPr>
        </p:nvGraphicFramePr>
        <p:xfrm>
          <a:off x="106757" y="6617841"/>
          <a:ext cx="469039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80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183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940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7020272"/>
            <a:ext cx="656198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hinyen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hinyen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hinyen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hinyen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hinyen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hinyen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hinyen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hinyen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hinyen" pitchFamily="8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b="1" dirty="0" smtClean="0">
                <a:latin typeface="Arial" panose="020B0604020202020204" pitchFamily="34" charset="0"/>
              </a:rPr>
              <a:t>D</a:t>
            </a:r>
            <a:r>
              <a:rPr lang="en-GB" altLang="en-US" dirty="0" smtClean="0">
                <a:latin typeface="Arial" panose="020B0604020202020204" pitchFamily="34" charset="0"/>
              </a:rPr>
              <a:t> Think of 6 more adjectives you could use to describe either a town or a festival.  Write them in French and English below:</a:t>
            </a:r>
            <a:endParaRPr lang="en-GB" altLang="en-US" dirty="0">
              <a:latin typeface="Arial" panose="020B0604020202020204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94995"/>
              </p:ext>
            </p:extLst>
          </p:nvPr>
        </p:nvGraphicFramePr>
        <p:xfrm>
          <a:off x="116632" y="7823393"/>
          <a:ext cx="6336704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coloré</a:t>
                      </a:r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(colourful)</a:t>
                      </a:r>
                      <a:endParaRPr lang="en-GB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5" name="Rounded Rectangle 14"/>
          <p:cNvSpPr/>
          <p:nvPr/>
        </p:nvSpPr>
        <p:spPr>
          <a:xfrm>
            <a:off x="6357937" y="8624516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>
                <a:solidFill>
                  <a:schemeClr val="tx1"/>
                </a:solidFill>
              </a:rPr>
              <a:t>2</a:t>
            </a:r>
            <a:r>
              <a:rPr lang="en-GB" b="1" dirty="0" smtClean="0">
                <a:solidFill>
                  <a:schemeClr val="tx1"/>
                </a:solidFill>
              </a:rPr>
              <a:t>0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36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6690" y="376952"/>
            <a:ext cx="656198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hinyen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hinyen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hinyen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hinyen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hinyen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hinyen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hinyen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hinyen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hinyen" pitchFamily="8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b="1" dirty="0" smtClean="0">
                <a:latin typeface="Arial" panose="020B0604020202020204" pitchFamily="34" charset="0"/>
              </a:rPr>
              <a:t>A</a:t>
            </a:r>
            <a:r>
              <a:rPr lang="en-GB" altLang="en-US" dirty="0" smtClean="0">
                <a:latin typeface="Arial" panose="020B0604020202020204" pitchFamily="34" charset="0"/>
              </a:rPr>
              <a:t>  Put </a:t>
            </a:r>
            <a:r>
              <a:rPr lang="en-GB" altLang="en-US" dirty="0">
                <a:latin typeface="Arial" panose="020B0604020202020204" pitchFamily="34" charset="0"/>
              </a:rPr>
              <a:t>these nouns in alphabetical order and write them into the table below.</a:t>
            </a:r>
          </a:p>
        </p:txBody>
      </p:sp>
      <p:graphicFrame>
        <p:nvGraphicFramePr>
          <p:cNvPr id="11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785872"/>
              </p:ext>
            </p:extLst>
          </p:nvPr>
        </p:nvGraphicFramePr>
        <p:xfrm>
          <a:off x="197358" y="2627787"/>
          <a:ext cx="6184007" cy="4913262"/>
        </p:xfrm>
        <a:graphic>
          <a:graphicData uri="http://schemas.openxmlformats.org/drawingml/2006/table">
            <a:tbl>
              <a:tblPr/>
              <a:tblGrid>
                <a:gridCol w="4233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762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80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363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843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Ordre</a:t>
                      </a: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GB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alphabétique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m/f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English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08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08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08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08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08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08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08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208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6690" y="27112"/>
            <a:ext cx="6525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Utiliser un </a:t>
            </a:r>
            <a:r>
              <a:rPr lang="en-GB" sz="2400" b="1" dirty="0" err="1" smtClean="0"/>
              <a:t>dictionnaire</a:t>
            </a:r>
            <a:endParaRPr lang="en-GB" sz="2400" b="1" dirty="0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60954" y="7524328"/>
            <a:ext cx="656198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hinyen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hinyen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hinyen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hinyen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hinyen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hinyen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hinyen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hinyen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hinyen" pitchFamily="8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b="1" dirty="0" smtClean="0">
                <a:latin typeface="Arial" panose="020B0604020202020204" pitchFamily="34" charset="0"/>
              </a:rPr>
              <a:t>B</a:t>
            </a:r>
            <a:r>
              <a:rPr lang="en-GB" altLang="en-US" dirty="0" smtClean="0">
                <a:latin typeface="Arial" panose="020B0604020202020204" pitchFamily="34" charset="0"/>
              </a:rPr>
              <a:t>  Look them up in a dictionary and check the GENDER (m/f) and the meaning.  Complete columns 3 and 4.</a:t>
            </a:r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65538" y="8262992"/>
            <a:ext cx="656198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hinyen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hinyen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hinyen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hinyen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hinyen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hinyen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hinyen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hinyen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hinyen" pitchFamily="8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b="1" dirty="0" smtClean="0">
                <a:latin typeface="Arial" panose="020B0604020202020204" pitchFamily="34" charset="0"/>
              </a:rPr>
              <a:t>C</a:t>
            </a:r>
            <a:r>
              <a:rPr lang="en-GB" altLang="en-US" dirty="0" smtClean="0">
                <a:latin typeface="Arial" panose="020B0604020202020204" pitchFamily="34" charset="0"/>
              </a:rPr>
              <a:t>  Add the correct INDEFINITE article (word for ‘a’ or ‘some’ to complete column 1.</a:t>
            </a:r>
            <a:endParaRPr lang="en-GB" altLang="en-US" dirty="0">
              <a:latin typeface="Arial" panose="020B0604020202020204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951124"/>
              </p:ext>
            </p:extLst>
          </p:nvPr>
        </p:nvGraphicFramePr>
        <p:xfrm>
          <a:off x="60954" y="1115616"/>
          <a:ext cx="6824430" cy="15256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03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59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36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628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0157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0266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palace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gens</a:t>
                      </a:r>
                      <a:endParaRPr lang="en-GB" sz="24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>
                          <a:latin typeface="AR CHRISTY" panose="02000000000000000000" pitchFamily="2" charset="0"/>
                          <a:cs typeface="Arial" panose="020B0604020202020204" pitchFamily="34" charset="0"/>
                        </a:rPr>
                        <a:t>taureau</a:t>
                      </a:r>
                      <a:endParaRPr lang="en-GB" sz="2400" dirty="0">
                        <a:latin typeface="AR CHRISTY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ntigoniBd"/>
                          <a:cs typeface="Arial" panose="020B0604020202020204" pitchFamily="34" charset="0"/>
                        </a:rPr>
                        <a:t>figure</a:t>
                      </a:r>
                      <a:endParaRPr lang="en-GB" sz="2400" dirty="0">
                        <a:latin typeface="AntigoniBd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Britannic Bold" panose="020B0903060703020204" pitchFamily="34" charset="0"/>
                          <a:cs typeface="Arial" panose="020B0604020202020204" pitchFamily="34" charset="0"/>
                        </a:rPr>
                        <a:t>lune</a:t>
                      </a:r>
                      <a:endParaRPr lang="en-GB" sz="2400" dirty="0">
                        <a:latin typeface="Britannic Bold" panose="020B0903060703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266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lunettes</a:t>
                      </a:r>
                      <a:endParaRPr lang="en-GB" sz="2400" dirty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chanson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 smtClean="0">
                          <a:latin typeface="Lucida Calligraphy" panose="03010101010101010101" pitchFamily="66" charset="0"/>
                          <a:cs typeface="Arial" panose="020B0604020202020204" pitchFamily="34" charset="0"/>
                        </a:rPr>
                        <a:t>perruque</a:t>
                      </a:r>
                      <a:endParaRPr lang="en-GB" sz="1600" dirty="0">
                        <a:latin typeface="Lucida Calligraphy" panose="03010101010101010101" pitchFamily="66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déguisement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latin typeface="Bradley Hand ITC" panose="03070402050302030203" pitchFamily="66" charset="0"/>
                          <a:cs typeface="Arial" panose="020B0604020202020204" pitchFamily="34" charset="0"/>
                        </a:rPr>
                        <a:t>chapeau</a:t>
                      </a:r>
                      <a:endParaRPr lang="en-GB" sz="2400" b="1" dirty="0">
                        <a:latin typeface="Bradley Hand ITC" panose="03070402050302030203" pitchFamily="66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6" name="Rounded Rectangle 15"/>
          <p:cNvSpPr/>
          <p:nvPr/>
        </p:nvSpPr>
        <p:spPr>
          <a:xfrm>
            <a:off x="6385321" y="8679879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32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664" y="467544"/>
            <a:ext cx="6120680" cy="8351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smtClean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75911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http://lakanal.net/poesie/dansparis/par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701" y="2843808"/>
            <a:ext cx="2558449" cy="209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79240" y="5949703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Paul </a:t>
            </a:r>
            <a:r>
              <a:rPr kumimoji="0" lang="en-US" altLang="en-US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Eluard</a:t>
            </a:r>
            <a:r>
              <a:rPr kumimoji="0" lang="en-US" altLang="en-US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altLang="en-US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(1895-1952) </a:t>
            </a:r>
            <a: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altLang="en-US" sz="117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3" name="Picture 3" descr="http://lakanal.net/poesie/photos/Paul-Eluar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440" y="6635503"/>
            <a:ext cx="1081765" cy="146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2796" y="61162"/>
            <a:ext cx="3429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000" dirty="0" err="1"/>
              <a:t>Dans</a:t>
            </a:r>
            <a:r>
              <a:rPr lang="en-GB" sz="4000" dirty="0"/>
              <a:t> Paris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i="1" dirty="0"/>
              <a:t>Paul </a:t>
            </a:r>
            <a:r>
              <a:rPr lang="en-GB" i="1" dirty="0" err="1"/>
              <a:t>Eluard</a:t>
            </a:r>
            <a:endParaRPr lang="en-GB" sz="2800" dirty="0"/>
          </a:p>
        </p:txBody>
      </p:sp>
      <p:sp>
        <p:nvSpPr>
          <p:cNvPr id="5" name="Rectangle 4"/>
          <p:cNvSpPr/>
          <p:nvPr/>
        </p:nvSpPr>
        <p:spPr>
          <a:xfrm>
            <a:off x="212796" y="1199935"/>
            <a:ext cx="4227686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dirty="0"/>
              <a:t>Dans Paris il y a </a:t>
            </a:r>
            <a:r>
              <a:rPr lang="fr-FR" sz="1600" b="1" u="sng" dirty="0"/>
              <a:t>une rue</a:t>
            </a:r>
            <a:r>
              <a:rPr lang="fr-FR" sz="1600" dirty="0"/>
              <a:t>;</a:t>
            </a:r>
            <a:br>
              <a:rPr lang="fr-FR" sz="1600" dirty="0"/>
            </a:br>
            <a:r>
              <a:rPr lang="fr-FR" sz="1600" dirty="0"/>
              <a:t>Dans cette rue il y a </a:t>
            </a:r>
            <a:r>
              <a:rPr lang="fr-FR" sz="1600" b="1" u="sng" dirty="0"/>
              <a:t>une maison</a:t>
            </a:r>
            <a:r>
              <a:rPr lang="fr-FR" sz="1600" b="1" dirty="0"/>
              <a:t>; </a:t>
            </a:r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/>
              <a:t>Dans cette maison il y a </a:t>
            </a:r>
            <a:r>
              <a:rPr lang="fr-FR" sz="1600" b="1" u="sng" dirty="0"/>
              <a:t>un escalier</a:t>
            </a:r>
            <a:r>
              <a:rPr lang="fr-FR" sz="1600" dirty="0"/>
              <a:t>;</a:t>
            </a:r>
            <a:br>
              <a:rPr lang="fr-FR" sz="1600" dirty="0"/>
            </a:br>
            <a:r>
              <a:rPr lang="fr-FR" sz="1600" dirty="0"/>
              <a:t>Dans cet escalier il y a </a:t>
            </a:r>
            <a:r>
              <a:rPr lang="fr-FR" sz="1600" b="1" u="sng" dirty="0"/>
              <a:t>une chambre</a:t>
            </a:r>
            <a:r>
              <a:rPr lang="fr-FR" sz="1600" dirty="0"/>
              <a:t>;</a:t>
            </a:r>
            <a:br>
              <a:rPr lang="fr-FR" sz="1600" dirty="0"/>
            </a:br>
            <a:r>
              <a:rPr lang="fr-FR" sz="1600" dirty="0"/>
              <a:t>Dans cette chambre il y a </a:t>
            </a:r>
            <a:r>
              <a:rPr lang="fr-FR" sz="1600" b="1" u="sng" dirty="0"/>
              <a:t>une table</a:t>
            </a:r>
            <a:r>
              <a:rPr lang="fr-FR" sz="1600" dirty="0"/>
              <a:t>;</a:t>
            </a:r>
            <a:br>
              <a:rPr lang="fr-FR" sz="1600" dirty="0"/>
            </a:br>
            <a:r>
              <a:rPr lang="fr-FR" sz="1600" dirty="0"/>
              <a:t>Sur cette table il y a </a:t>
            </a:r>
            <a:r>
              <a:rPr lang="fr-FR" sz="1600" b="1" u="sng" dirty="0"/>
              <a:t>un tapis</a:t>
            </a:r>
            <a:r>
              <a:rPr lang="fr-FR" sz="1600" dirty="0"/>
              <a:t>;</a:t>
            </a:r>
            <a:br>
              <a:rPr lang="fr-FR" sz="1600" dirty="0"/>
            </a:br>
            <a:r>
              <a:rPr lang="fr-FR" sz="1600" dirty="0"/>
              <a:t>Sur ce tapis il y a </a:t>
            </a:r>
            <a:r>
              <a:rPr lang="fr-FR" sz="1600" b="1" u="sng" dirty="0"/>
              <a:t>une cage</a:t>
            </a:r>
            <a:r>
              <a:rPr lang="fr-FR" sz="1600" dirty="0"/>
              <a:t>;</a:t>
            </a:r>
          </a:p>
          <a:p>
            <a:pPr>
              <a:lnSpc>
                <a:spcPct val="150000"/>
              </a:lnSpc>
            </a:pPr>
            <a:r>
              <a:rPr lang="fr-FR" sz="1600" dirty="0"/>
              <a:t>Dans cette cage il y a </a:t>
            </a:r>
            <a:r>
              <a:rPr lang="fr-FR" sz="1600" b="1" u="sng" dirty="0"/>
              <a:t>un nid</a:t>
            </a:r>
            <a:r>
              <a:rPr lang="fr-FR" sz="1600" dirty="0"/>
              <a:t>;</a:t>
            </a:r>
            <a:br>
              <a:rPr lang="fr-FR" sz="1600" dirty="0"/>
            </a:br>
            <a:r>
              <a:rPr lang="fr-FR" sz="1600" dirty="0"/>
              <a:t>Dans ce nid il y a </a:t>
            </a:r>
            <a:r>
              <a:rPr lang="fr-FR" sz="1600" b="1" u="sng" dirty="0"/>
              <a:t>un œuf</a:t>
            </a:r>
            <a:r>
              <a:rPr lang="fr-FR" sz="1600" dirty="0"/>
              <a:t>,</a:t>
            </a:r>
            <a:br>
              <a:rPr lang="fr-FR" sz="1600" dirty="0"/>
            </a:br>
            <a:r>
              <a:rPr lang="fr-FR" sz="1600" dirty="0"/>
              <a:t>Dans cet œuf il y a </a:t>
            </a:r>
            <a:r>
              <a:rPr lang="fr-FR" sz="1600" b="1" u="sng" dirty="0"/>
              <a:t>un oiseau</a:t>
            </a:r>
            <a:r>
              <a:rPr lang="fr-FR" sz="1600" dirty="0"/>
              <a:t>.</a:t>
            </a:r>
          </a:p>
          <a:p>
            <a:pPr>
              <a:lnSpc>
                <a:spcPct val="150000"/>
              </a:lnSpc>
            </a:pPr>
            <a:r>
              <a:rPr lang="fr-FR" sz="1600" dirty="0"/>
              <a:t>L'oiseau renversa l'œuf;</a:t>
            </a:r>
            <a:br>
              <a:rPr lang="fr-FR" sz="1600" dirty="0"/>
            </a:br>
            <a:r>
              <a:rPr lang="fr-FR" sz="1600" dirty="0"/>
              <a:t>L'œuf renversa le nid;</a:t>
            </a:r>
            <a:br>
              <a:rPr lang="fr-FR" sz="1600" dirty="0"/>
            </a:br>
            <a:r>
              <a:rPr lang="fr-FR" sz="1600" dirty="0"/>
              <a:t>Le nid renversa la cage;</a:t>
            </a:r>
            <a:br>
              <a:rPr lang="fr-FR" sz="1600" dirty="0"/>
            </a:br>
            <a:r>
              <a:rPr lang="fr-FR" sz="1600" dirty="0"/>
              <a:t>La cage renversa le tapis;</a:t>
            </a:r>
            <a:br>
              <a:rPr lang="fr-FR" sz="1600" dirty="0"/>
            </a:br>
            <a:r>
              <a:rPr lang="fr-FR" sz="1600" dirty="0"/>
              <a:t>Le tapis renversa la table;</a:t>
            </a:r>
            <a:br>
              <a:rPr lang="fr-FR" sz="1600" dirty="0"/>
            </a:br>
            <a:r>
              <a:rPr lang="fr-FR" sz="1600" dirty="0"/>
              <a:t>La table renversa la chambre;</a:t>
            </a:r>
            <a:br>
              <a:rPr lang="fr-FR" sz="1600" dirty="0"/>
            </a:br>
            <a:r>
              <a:rPr lang="fr-FR" sz="1600" dirty="0"/>
              <a:t>La chambre renversa l'escalier;</a:t>
            </a:r>
            <a:br>
              <a:rPr lang="fr-FR" sz="1600" dirty="0"/>
            </a:br>
            <a:r>
              <a:rPr lang="fr-FR" sz="1600" dirty="0"/>
              <a:t>L'escalier renversa la maison; </a:t>
            </a:r>
            <a:br>
              <a:rPr lang="fr-FR" sz="1600" dirty="0"/>
            </a:br>
            <a:r>
              <a:rPr lang="fr-FR" sz="1600" dirty="0"/>
              <a:t>la maison renversa la rue;</a:t>
            </a:r>
            <a:br>
              <a:rPr lang="fr-FR" sz="1600" dirty="0"/>
            </a:br>
            <a:r>
              <a:rPr lang="fr-FR" sz="1600" dirty="0"/>
              <a:t>la rue renversa la ville de Paris.</a:t>
            </a:r>
          </a:p>
        </p:txBody>
      </p:sp>
      <p:sp>
        <p:nvSpPr>
          <p:cNvPr id="6" name="Rectangle 5"/>
          <p:cNvSpPr/>
          <p:nvPr/>
        </p:nvSpPr>
        <p:spPr>
          <a:xfrm>
            <a:off x="3641796" y="135465"/>
            <a:ext cx="29937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/>
              <a:t>https://www.youtube.com/watch?v=XvaB35LOQhY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4029417" y="4980207"/>
            <a:ext cx="28285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https://www.youtube.com/watch?v=oNieqs36c3A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>
                <a:solidFill>
                  <a:schemeClr val="tx1"/>
                </a:solidFill>
              </a:rPr>
              <a:t>2</a:t>
            </a:r>
            <a:r>
              <a:rPr lang="en-GB" b="1" dirty="0" smtClean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1180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51" y="64427"/>
            <a:ext cx="666936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cs typeface="Arial" panose="020B0604020202020204" pitchFamily="34" charset="0"/>
              </a:rPr>
              <a:t>A: KEY WORDS </a:t>
            </a:r>
          </a:p>
          <a:p>
            <a:r>
              <a:rPr lang="en-GB" sz="1400" dirty="0" err="1" smtClean="0">
                <a:cs typeface="Arial" panose="020B0604020202020204" pitchFamily="34" charset="0"/>
              </a:rPr>
              <a:t>dans</a:t>
            </a:r>
            <a:r>
              <a:rPr lang="en-GB" sz="1400" dirty="0" smtClean="0">
                <a:cs typeface="Arial" panose="020B0604020202020204" pitchFamily="34" charset="0"/>
              </a:rPr>
              <a:t> = in</a:t>
            </a:r>
          </a:p>
          <a:p>
            <a:r>
              <a:rPr lang="en-GB" sz="1400" dirty="0" err="1" smtClean="0">
                <a:cs typeface="Arial" panose="020B0604020202020204" pitchFamily="34" charset="0"/>
              </a:rPr>
              <a:t>il</a:t>
            </a:r>
            <a:r>
              <a:rPr lang="en-GB" sz="1400" dirty="0" smtClean="0">
                <a:cs typeface="Arial" panose="020B0604020202020204" pitchFamily="34" charset="0"/>
              </a:rPr>
              <a:t> y a = there is/ are</a:t>
            </a:r>
          </a:p>
          <a:p>
            <a:r>
              <a:rPr lang="en-GB" sz="1400" dirty="0" err="1" smtClean="0">
                <a:cs typeface="Arial" panose="020B0604020202020204" pitchFamily="34" charset="0"/>
              </a:rPr>
              <a:t>ce</a:t>
            </a:r>
            <a:r>
              <a:rPr lang="en-GB" sz="1400" dirty="0" smtClean="0">
                <a:cs typeface="Arial" panose="020B0604020202020204" pitchFamily="34" charset="0"/>
              </a:rPr>
              <a:t>/</a:t>
            </a:r>
            <a:r>
              <a:rPr lang="en-GB" sz="1400" dirty="0" err="1" smtClean="0">
                <a:cs typeface="Arial" panose="020B0604020202020204" pitchFamily="34" charset="0"/>
              </a:rPr>
              <a:t>cet</a:t>
            </a:r>
            <a:r>
              <a:rPr lang="en-GB" sz="1400" dirty="0" smtClean="0">
                <a:cs typeface="Arial" panose="020B0604020202020204" pitchFamily="34" charset="0"/>
              </a:rPr>
              <a:t>/</a:t>
            </a:r>
            <a:r>
              <a:rPr lang="en-GB" sz="1400" dirty="0" err="1" smtClean="0">
                <a:cs typeface="Arial" panose="020B0604020202020204" pitchFamily="34" charset="0"/>
              </a:rPr>
              <a:t>cette</a:t>
            </a:r>
            <a:r>
              <a:rPr lang="en-GB" sz="1400" dirty="0" smtClean="0">
                <a:cs typeface="Arial" panose="020B0604020202020204" pitchFamily="34" charset="0"/>
              </a:rPr>
              <a:t> = this</a:t>
            </a:r>
          </a:p>
          <a:p>
            <a:r>
              <a:rPr lang="en-GB" sz="1400" dirty="0" err="1" smtClean="0">
                <a:cs typeface="Arial" panose="020B0604020202020204" pitchFamily="34" charset="0"/>
              </a:rPr>
              <a:t>renversa</a:t>
            </a:r>
            <a:r>
              <a:rPr lang="en-GB" sz="1400" dirty="0" smtClean="0">
                <a:cs typeface="Arial" panose="020B0604020202020204" pitchFamily="34" charset="0"/>
              </a:rPr>
              <a:t> = knocked over</a:t>
            </a:r>
          </a:p>
          <a:p>
            <a:endParaRPr lang="fr-FR" sz="1400" dirty="0" smtClean="0">
              <a:cs typeface="Arial" panose="020B0604020202020204" pitchFamily="34" charset="0"/>
            </a:endParaRPr>
          </a:p>
          <a:p>
            <a:endParaRPr lang="fr-FR" sz="1400" dirty="0">
              <a:cs typeface="Arial" panose="020B0604020202020204" pitchFamily="34" charset="0"/>
            </a:endParaRPr>
          </a:p>
          <a:p>
            <a:endParaRPr lang="fr-FR" sz="1400" dirty="0" smtClean="0">
              <a:cs typeface="Arial" panose="020B0604020202020204" pitchFamily="34" charset="0"/>
            </a:endParaRPr>
          </a:p>
          <a:p>
            <a:endParaRPr lang="fr-FR" sz="1400" dirty="0">
              <a:cs typeface="Arial" panose="020B0604020202020204" pitchFamily="34" charset="0"/>
            </a:endParaRPr>
          </a:p>
          <a:p>
            <a:r>
              <a:rPr lang="fr-FR" sz="1400" dirty="0" smtClean="0">
                <a:cs typeface="Arial" panose="020B0604020202020204" pitchFamily="34" charset="0"/>
              </a:rPr>
              <a:t>B: You know </a:t>
            </a:r>
            <a:r>
              <a:rPr lang="fr-FR" sz="1400" dirty="0" err="1" smtClean="0">
                <a:cs typeface="Arial" panose="020B0604020202020204" pitchFamily="34" charset="0"/>
              </a:rPr>
              <a:t>some</a:t>
            </a:r>
            <a:r>
              <a:rPr lang="fr-FR" sz="1400" dirty="0" smtClean="0">
                <a:cs typeface="Arial" panose="020B0604020202020204" pitchFamily="34" charset="0"/>
              </a:rPr>
              <a:t> of </a:t>
            </a:r>
            <a:r>
              <a:rPr lang="fr-FR" sz="1400" dirty="0" err="1" smtClean="0">
                <a:cs typeface="Arial" panose="020B0604020202020204" pitchFamily="34" charset="0"/>
              </a:rPr>
              <a:t>these</a:t>
            </a:r>
            <a:r>
              <a:rPr lang="fr-FR" sz="1400" dirty="0" smtClean="0"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cs typeface="Arial" panose="020B0604020202020204" pitchFamily="34" charset="0"/>
              </a:rPr>
              <a:t>words</a:t>
            </a:r>
            <a:r>
              <a:rPr lang="fr-FR" sz="1400" dirty="0" smtClean="0"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cs typeface="Arial" panose="020B0604020202020204" pitchFamily="34" charset="0"/>
              </a:rPr>
              <a:t>already</a:t>
            </a:r>
            <a:r>
              <a:rPr lang="fr-FR" sz="1400" dirty="0">
                <a:cs typeface="Arial" panose="020B0604020202020204" pitchFamily="34" charset="0"/>
              </a:rPr>
              <a:t>.</a:t>
            </a:r>
            <a:r>
              <a:rPr lang="fr-FR" sz="1400" dirty="0" smtClean="0">
                <a:cs typeface="Arial" panose="020B0604020202020204" pitchFamily="34" charset="0"/>
              </a:rPr>
              <a:t> Write the English </a:t>
            </a:r>
            <a:r>
              <a:rPr lang="fr-FR" sz="1400" dirty="0" err="1" smtClean="0">
                <a:cs typeface="Arial" panose="020B0604020202020204" pitchFamily="34" charset="0"/>
              </a:rPr>
              <a:t>next</a:t>
            </a:r>
            <a:r>
              <a:rPr lang="fr-FR" sz="1400" dirty="0" smtClean="0">
                <a:cs typeface="Arial" panose="020B0604020202020204" pitchFamily="34" charset="0"/>
              </a:rPr>
              <a:t> to the </a:t>
            </a:r>
            <a:r>
              <a:rPr lang="fr-FR" sz="1400" dirty="0" err="1" smtClean="0">
                <a:cs typeface="Arial" panose="020B0604020202020204" pitchFamily="34" charset="0"/>
              </a:rPr>
              <a:t>words</a:t>
            </a:r>
            <a:r>
              <a:rPr lang="fr-FR" sz="1400" dirty="0" smtClean="0"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cs typeface="Arial" panose="020B0604020202020204" pitchFamily="34" charset="0"/>
              </a:rPr>
              <a:t>you</a:t>
            </a:r>
            <a:r>
              <a:rPr lang="fr-FR" sz="1400" dirty="0" smtClean="0">
                <a:cs typeface="Arial" panose="020B0604020202020204" pitchFamily="34" charset="0"/>
              </a:rPr>
              <a:t> know. Look up new </a:t>
            </a:r>
            <a:r>
              <a:rPr lang="fr-FR" sz="1400" dirty="0" err="1" smtClean="0">
                <a:cs typeface="Arial" panose="020B0604020202020204" pitchFamily="34" charset="0"/>
              </a:rPr>
              <a:t>words</a:t>
            </a:r>
            <a:r>
              <a:rPr lang="fr-FR" sz="1400" dirty="0" smtClean="0">
                <a:cs typeface="Arial" panose="020B0604020202020204" pitchFamily="34" charset="0"/>
              </a:rPr>
              <a:t> in a </a:t>
            </a:r>
            <a:r>
              <a:rPr lang="fr-FR" sz="1400" dirty="0" err="1" smtClean="0">
                <a:cs typeface="Arial" panose="020B0604020202020204" pitchFamily="34" charset="0"/>
              </a:rPr>
              <a:t>dictionary</a:t>
            </a:r>
            <a:r>
              <a:rPr lang="fr-FR" sz="1400" dirty="0" smtClean="0">
                <a:cs typeface="Arial" panose="020B0604020202020204" pitchFamily="34" charset="0"/>
              </a:rPr>
              <a:t>:</a:t>
            </a:r>
          </a:p>
          <a:p>
            <a:endParaRPr lang="fr-FR" sz="1400" dirty="0" smtClean="0">
              <a:cs typeface="Arial" panose="020B0604020202020204" pitchFamily="34" charset="0"/>
            </a:endParaRPr>
          </a:p>
          <a:p>
            <a:r>
              <a:rPr lang="fr-FR" sz="1400" dirty="0" smtClean="0">
                <a:cs typeface="Arial" panose="020B0604020202020204" pitchFamily="34" charset="0"/>
              </a:rPr>
              <a:t>1. une rue =</a:t>
            </a:r>
            <a:endParaRPr lang="fr-FR" sz="1400" dirty="0">
              <a:cs typeface="Arial" panose="020B0604020202020204" pitchFamily="34" charset="0"/>
            </a:endParaRPr>
          </a:p>
          <a:p>
            <a:r>
              <a:rPr lang="fr-FR" sz="1400" dirty="0" smtClean="0">
                <a:cs typeface="Arial" panose="020B0604020202020204" pitchFamily="34" charset="0"/>
              </a:rPr>
              <a:t>2. une maison =</a:t>
            </a:r>
            <a:endParaRPr lang="fr-FR" sz="1400" dirty="0">
              <a:cs typeface="Arial" panose="020B0604020202020204" pitchFamily="34" charset="0"/>
            </a:endParaRPr>
          </a:p>
          <a:p>
            <a:r>
              <a:rPr lang="fr-FR" sz="1400" dirty="0" smtClean="0">
                <a:cs typeface="Arial" panose="020B0604020202020204" pitchFamily="34" charset="0"/>
              </a:rPr>
              <a:t>3. un escalier =</a:t>
            </a:r>
            <a:endParaRPr lang="fr-FR" sz="1400" dirty="0">
              <a:cs typeface="Arial" panose="020B0604020202020204" pitchFamily="34" charset="0"/>
            </a:endParaRPr>
          </a:p>
          <a:p>
            <a:r>
              <a:rPr lang="fr-FR" sz="1400" dirty="0" smtClean="0">
                <a:cs typeface="Arial" panose="020B0604020202020204" pitchFamily="34" charset="0"/>
              </a:rPr>
              <a:t>4. une chambre =</a:t>
            </a:r>
            <a:endParaRPr lang="fr-FR" sz="1400" dirty="0">
              <a:cs typeface="Arial" panose="020B0604020202020204" pitchFamily="34" charset="0"/>
            </a:endParaRPr>
          </a:p>
          <a:p>
            <a:r>
              <a:rPr lang="fr-FR" sz="1400" dirty="0" smtClean="0">
                <a:cs typeface="Arial" panose="020B0604020202020204" pitchFamily="34" charset="0"/>
              </a:rPr>
              <a:t>5. une table =</a:t>
            </a:r>
            <a:endParaRPr lang="fr-FR" sz="1400" dirty="0">
              <a:cs typeface="Arial" panose="020B0604020202020204" pitchFamily="34" charset="0"/>
            </a:endParaRPr>
          </a:p>
          <a:p>
            <a:r>
              <a:rPr lang="fr-FR" sz="1400" dirty="0" smtClean="0">
                <a:cs typeface="Arial" panose="020B0604020202020204" pitchFamily="34" charset="0"/>
              </a:rPr>
              <a:t>6. un tapis =</a:t>
            </a:r>
            <a:endParaRPr lang="fr-FR" sz="1400" dirty="0">
              <a:cs typeface="Arial" panose="020B0604020202020204" pitchFamily="34" charset="0"/>
            </a:endParaRPr>
          </a:p>
          <a:p>
            <a:r>
              <a:rPr lang="fr-FR" sz="1400" dirty="0" smtClean="0">
                <a:cs typeface="Arial" panose="020B0604020202020204" pitchFamily="34" charset="0"/>
              </a:rPr>
              <a:t>7. une cage =</a:t>
            </a:r>
            <a:endParaRPr lang="fr-FR" sz="1400" dirty="0">
              <a:cs typeface="Arial" panose="020B0604020202020204" pitchFamily="34" charset="0"/>
            </a:endParaRPr>
          </a:p>
          <a:p>
            <a:r>
              <a:rPr lang="fr-FR" sz="1400" dirty="0" smtClean="0">
                <a:cs typeface="Arial" panose="020B0604020202020204" pitchFamily="34" charset="0"/>
              </a:rPr>
              <a:t>8. un nid =</a:t>
            </a:r>
            <a:endParaRPr lang="fr-FR" sz="1400" dirty="0">
              <a:cs typeface="Arial" panose="020B0604020202020204" pitchFamily="34" charset="0"/>
            </a:endParaRPr>
          </a:p>
          <a:p>
            <a:r>
              <a:rPr lang="fr-FR" sz="1400" dirty="0" smtClean="0">
                <a:cs typeface="Arial" panose="020B0604020202020204" pitchFamily="34" charset="0"/>
              </a:rPr>
              <a:t>9. un </a:t>
            </a:r>
            <a:r>
              <a:rPr lang="fr-FR" sz="1400" dirty="0" err="1" smtClean="0">
                <a:cs typeface="Arial" panose="020B0604020202020204" pitchFamily="34" charset="0"/>
              </a:rPr>
              <a:t>oeuf</a:t>
            </a:r>
            <a:r>
              <a:rPr lang="fr-FR" sz="1400" dirty="0" smtClean="0">
                <a:cs typeface="Arial" panose="020B0604020202020204" pitchFamily="34" charset="0"/>
              </a:rPr>
              <a:t> = </a:t>
            </a:r>
            <a:endParaRPr lang="fr-FR" sz="1400" dirty="0">
              <a:cs typeface="Arial" panose="020B0604020202020204" pitchFamily="34" charset="0"/>
            </a:endParaRPr>
          </a:p>
          <a:p>
            <a:r>
              <a:rPr lang="fr-FR" sz="1400" dirty="0" smtClean="0">
                <a:cs typeface="Arial" panose="020B0604020202020204" pitchFamily="34" charset="0"/>
              </a:rPr>
              <a:t>10. un oiseau =</a:t>
            </a:r>
          </a:p>
          <a:p>
            <a:endParaRPr lang="fr-FR" sz="1400" dirty="0">
              <a:cs typeface="Arial" panose="020B0604020202020204" pitchFamily="34" charset="0"/>
            </a:endParaRPr>
          </a:p>
          <a:p>
            <a:r>
              <a:rPr lang="fr-FR" sz="1400" dirty="0" smtClean="0">
                <a:cs typeface="Arial" panose="020B0604020202020204" pitchFamily="34" charset="0"/>
              </a:rPr>
              <a:t>C: </a:t>
            </a:r>
            <a:r>
              <a:rPr lang="fr-FR" sz="1400" dirty="0" err="1" smtClean="0">
                <a:cs typeface="Arial" panose="020B0604020202020204" pitchFamily="34" charset="0"/>
              </a:rPr>
              <a:t>Now</a:t>
            </a:r>
            <a:r>
              <a:rPr lang="fr-FR" sz="1400" dirty="0" smtClean="0"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cs typeface="Arial" panose="020B0604020202020204" pitchFamily="34" charset="0"/>
              </a:rPr>
              <a:t>choose</a:t>
            </a:r>
            <a:r>
              <a:rPr lang="fr-FR" sz="1400" dirty="0" smtClean="0">
                <a:cs typeface="Arial" panose="020B0604020202020204" pitchFamily="34" charset="0"/>
              </a:rPr>
              <a:t> 10 French </a:t>
            </a:r>
            <a:r>
              <a:rPr lang="fr-FR" sz="1400" dirty="0" err="1" smtClean="0">
                <a:cs typeface="Arial" panose="020B0604020202020204" pitchFamily="34" charset="0"/>
              </a:rPr>
              <a:t>words</a:t>
            </a:r>
            <a:r>
              <a:rPr lang="fr-FR" sz="1400" dirty="0" smtClean="0"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cs typeface="Arial" panose="020B0604020202020204" pitchFamily="34" charset="0"/>
              </a:rPr>
              <a:t>that</a:t>
            </a:r>
            <a:r>
              <a:rPr lang="fr-FR" sz="1400" dirty="0" smtClean="0"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cs typeface="Arial" panose="020B0604020202020204" pitchFamily="34" charset="0"/>
              </a:rPr>
              <a:t>you</a:t>
            </a:r>
            <a:r>
              <a:rPr lang="fr-FR" sz="1400" dirty="0" smtClean="0"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cs typeface="Arial" panose="020B0604020202020204" pitchFamily="34" charset="0"/>
              </a:rPr>
              <a:t>would</a:t>
            </a:r>
            <a:r>
              <a:rPr lang="fr-FR" sz="1400" dirty="0" smtClean="0"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cs typeface="Arial" panose="020B0604020202020204" pitchFamily="34" charset="0"/>
              </a:rPr>
              <a:t>like</a:t>
            </a:r>
            <a:r>
              <a:rPr lang="fr-FR" sz="1400" dirty="0" smtClean="0">
                <a:cs typeface="Arial" panose="020B0604020202020204" pitchFamily="34" charset="0"/>
              </a:rPr>
              <a:t> to </a:t>
            </a:r>
            <a:r>
              <a:rPr lang="fr-FR" sz="1400" dirty="0" err="1" smtClean="0">
                <a:cs typeface="Arial" panose="020B0604020202020204" pitchFamily="34" charset="0"/>
              </a:rPr>
              <a:t>include</a:t>
            </a:r>
            <a:r>
              <a:rPr lang="fr-FR" sz="1400" dirty="0" smtClean="0">
                <a:cs typeface="Arial" panose="020B0604020202020204" pitchFamily="34" charset="0"/>
              </a:rPr>
              <a:t> in </a:t>
            </a:r>
            <a:r>
              <a:rPr lang="fr-FR" sz="1400" dirty="0" err="1" smtClean="0">
                <a:cs typeface="Arial" panose="020B0604020202020204" pitchFamily="34" charset="0"/>
              </a:rPr>
              <a:t>your</a:t>
            </a:r>
            <a:r>
              <a:rPr lang="fr-FR" sz="1400" dirty="0" smtClean="0"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cs typeface="Arial" panose="020B0604020202020204" pitchFamily="34" charset="0"/>
              </a:rPr>
              <a:t>own</a:t>
            </a:r>
            <a:r>
              <a:rPr lang="fr-FR" sz="1400" dirty="0" smtClean="0"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cs typeface="Arial" panose="020B0604020202020204" pitchFamily="34" charset="0"/>
              </a:rPr>
              <a:t>surreal</a:t>
            </a:r>
            <a:r>
              <a:rPr lang="fr-FR" sz="1400" dirty="0" smtClean="0">
                <a:cs typeface="Arial" panose="020B0604020202020204" pitchFamily="34" charset="0"/>
              </a:rPr>
              <a:t> French </a:t>
            </a:r>
            <a:r>
              <a:rPr lang="fr-FR" sz="1400" dirty="0" err="1" smtClean="0">
                <a:cs typeface="Arial" panose="020B0604020202020204" pitchFamily="34" charset="0"/>
              </a:rPr>
              <a:t>poem</a:t>
            </a:r>
            <a:r>
              <a:rPr lang="fr-FR" sz="1400" dirty="0" smtClean="0">
                <a:cs typeface="Arial" panose="020B0604020202020204" pitchFamily="34" charset="0"/>
              </a:rPr>
              <a:t>. </a:t>
            </a:r>
            <a:r>
              <a:rPr lang="fr-FR" sz="1400" dirty="0" err="1" smtClean="0">
                <a:cs typeface="Arial" panose="020B0604020202020204" pitchFamily="34" charset="0"/>
              </a:rPr>
              <a:t>Choose</a:t>
            </a:r>
            <a:r>
              <a:rPr lang="fr-FR" sz="1400" dirty="0" smtClean="0"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cs typeface="Arial" panose="020B0604020202020204" pitchFamily="34" charset="0"/>
              </a:rPr>
              <a:t>some</a:t>
            </a:r>
            <a:r>
              <a:rPr lang="fr-FR" sz="1400" dirty="0" smtClean="0"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cs typeface="Arial" panose="020B0604020202020204" pitchFamily="34" charset="0"/>
              </a:rPr>
              <a:t>words</a:t>
            </a:r>
            <a:r>
              <a:rPr lang="fr-FR" sz="1400" dirty="0" smtClean="0"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cs typeface="Arial" panose="020B0604020202020204" pitchFamily="34" charset="0"/>
              </a:rPr>
              <a:t>you</a:t>
            </a:r>
            <a:r>
              <a:rPr lang="fr-FR" sz="1400" dirty="0" smtClean="0">
                <a:cs typeface="Arial" panose="020B0604020202020204" pitchFamily="34" charset="0"/>
              </a:rPr>
              <a:t> know and </a:t>
            </a:r>
            <a:r>
              <a:rPr lang="fr-FR" sz="1400" dirty="0" err="1" smtClean="0">
                <a:cs typeface="Arial" panose="020B0604020202020204" pitchFamily="34" charset="0"/>
              </a:rPr>
              <a:t>some</a:t>
            </a:r>
            <a:r>
              <a:rPr lang="fr-FR" sz="1400" dirty="0" smtClean="0">
                <a:cs typeface="Arial" panose="020B0604020202020204" pitchFamily="34" charset="0"/>
              </a:rPr>
              <a:t> new </a:t>
            </a:r>
            <a:r>
              <a:rPr lang="fr-FR" sz="1400" dirty="0" err="1" smtClean="0">
                <a:cs typeface="Arial" panose="020B0604020202020204" pitchFamily="34" charset="0"/>
              </a:rPr>
              <a:t>words</a:t>
            </a:r>
            <a:r>
              <a:rPr lang="fr-FR" sz="1400" dirty="0" smtClean="0">
                <a:cs typeface="Arial" panose="020B0604020202020204" pitchFamily="34" charset="0"/>
              </a:rPr>
              <a:t>.</a:t>
            </a:r>
          </a:p>
          <a:p>
            <a:endParaRPr lang="fr-FR" sz="1400" dirty="0" smtClean="0">
              <a:cs typeface="Arial" panose="020B0604020202020204" pitchFamily="34" charset="0"/>
            </a:endParaRPr>
          </a:p>
          <a:p>
            <a:endParaRPr lang="fr-FR" sz="1400" dirty="0">
              <a:latin typeface="Comic Sans MS" pitchFamily="66" charset="0"/>
            </a:endParaRPr>
          </a:p>
          <a:p>
            <a:endParaRPr lang="fr-FR" sz="1400" dirty="0" smtClean="0">
              <a:latin typeface="Comic Sans MS" pitchFamily="66" charset="0"/>
            </a:endParaRPr>
          </a:p>
          <a:p>
            <a:endParaRPr lang="fr-FR" sz="1400" dirty="0">
              <a:latin typeface="Comic Sans MS" pitchFamily="66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196161"/>
              </p:ext>
            </p:extLst>
          </p:nvPr>
        </p:nvGraphicFramePr>
        <p:xfrm>
          <a:off x="153800" y="5484056"/>
          <a:ext cx="6547811" cy="34965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41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11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778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054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391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84088">
                <a:tc>
                  <a:txBody>
                    <a:bodyPr/>
                    <a:lstStyle/>
                    <a:p>
                      <a:r>
                        <a:rPr lang="en-GB" sz="1350" dirty="0" smtClean="0"/>
                        <a:t>French</a:t>
                      </a:r>
                      <a:r>
                        <a:rPr lang="en-GB" sz="1350" baseline="0" dirty="0" smtClean="0"/>
                        <a:t> </a:t>
                      </a:r>
                      <a:endParaRPr lang="en-GB" sz="13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50" dirty="0" smtClean="0"/>
                        <a:t>English</a:t>
                      </a:r>
                      <a:endParaRPr lang="en-GB" sz="13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50" dirty="0" smtClean="0"/>
                        <a:t>(a)</a:t>
                      </a:r>
                      <a:r>
                        <a:rPr lang="en-GB" sz="1350" baseline="0" dirty="0" smtClean="0"/>
                        <a:t> </a:t>
                      </a:r>
                      <a:r>
                        <a:rPr lang="en-GB" sz="1350" dirty="0" smtClean="0"/>
                        <a:t>un or </a:t>
                      </a:r>
                      <a:r>
                        <a:rPr lang="en-GB" sz="1350" dirty="0" err="1" smtClean="0"/>
                        <a:t>une</a:t>
                      </a:r>
                      <a:r>
                        <a:rPr lang="en-GB" sz="1350" dirty="0" smtClean="0"/>
                        <a:t> </a:t>
                      </a:r>
                      <a:endParaRPr lang="en-GB" sz="13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50" dirty="0" smtClean="0"/>
                        <a:t>(b) </a:t>
                      </a:r>
                      <a:r>
                        <a:rPr lang="en-GB" sz="1350" dirty="0" err="1" smtClean="0"/>
                        <a:t>ce</a:t>
                      </a:r>
                      <a:r>
                        <a:rPr lang="en-GB" sz="1350" dirty="0" smtClean="0"/>
                        <a:t>/</a:t>
                      </a:r>
                      <a:r>
                        <a:rPr lang="en-GB" sz="1350" dirty="0" err="1" smtClean="0"/>
                        <a:t>cet</a:t>
                      </a:r>
                      <a:r>
                        <a:rPr lang="en-GB" sz="1350" dirty="0" smtClean="0"/>
                        <a:t>/</a:t>
                      </a:r>
                      <a:r>
                        <a:rPr lang="en-GB" sz="1350" baseline="0" dirty="0" smtClean="0"/>
                        <a:t> </a:t>
                      </a:r>
                      <a:r>
                        <a:rPr lang="en-GB" sz="1350" baseline="0" dirty="0" err="1" smtClean="0"/>
                        <a:t>cette</a:t>
                      </a:r>
                      <a:endParaRPr lang="en-GB" sz="13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50" dirty="0" smtClean="0"/>
                        <a:t>(c) Le/ la/ L’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1245">
                <a:tc>
                  <a:txBody>
                    <a:bodyPr/>
                    <a:lstStyle/>
                    <a:p>
                      <a:r>
                        <a:rPr lang="en-GB" sz="1350" dirty="0" smtClean="0"/>
                        <a:t>1</a:t>
                      </a:r>
                      <a:endParaRPr lang="en-GB" sz="13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3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3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3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3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1245">
                <a:tc>
                  <a:txBody>
                    <a:bodyPr/>
                    <a:lstStyle/>
                    <a:p>
                      <a:r>
                        <a:rPr lang="en-GB" sz="1350" dirty="0" smtClean="0"/>
                        <a:t>2</a:t>
                      </a:r>
                      <a:endParaRPr lang="en-GB" sz="13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3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3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3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35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1245">
                <a:tc>
                  <a:txBody>
                    <a:bodyPr/>
                    <a:lstStyle/>
                    <a:p>
                      <a:r>
                        <a:rPr lang="en-GB" sz="1350" dirty="0" smtClean="0"/>
                        <a:t>3</a:t>
                      </a:r>
                      <a:endParaRPr lang="en-GB" sz="13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3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3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3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3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1245">
                <a:tc>
                  <a:txBody>
                    <a:bodyPr/>
                    <a:lstStyle/>
                    <a:p>
                      <a:r>
                        <a:rPr lang="en-GB" sz="1350" dirty="0" smtClean="0"/>
                        <a:t>4</a:t>
                      </a:r>
                      <a:endParaRPr lang="en-GB" sz="13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3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3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3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35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1245">
                <a:tc>
                  <a:txBody>
                    <a:bodyPr/>
                    <a:lstStyle/>
                    <a:p>
                      <a:r>
                        <a:rPr lang="en-GB" sz="1350" dirty="0" smtClean="0"/>
                        <a:t>5</a:t>
                      </a:r>
                      <a:endParaRPr lang="en-GB" sz="13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3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3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3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35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1245">
                <a:tc>
                  <a:txBody>
                    <a:bodyPr/>
                    <a:lstStyle/>
                    <a:p>
                      <a:r>
                        <a:rPr lang="en-GB" sz="1350" dirty="0" smtClean="0"/>
                        <a:t>6</a:t>
                      </a:r>
                      <a:endParaRPr lang="en-GB" sz="13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3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3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3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35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1245">
                <a:tc>
                  <a:txBody>
                    <a:bodyPr/>
                    <a:lstStyle/>
                    <a:p>
                      <a:r>
                        <a:rPr lang="en-GB" sz="1350" dirty="0" smtClean="0"/>
                        <a:t>7</a:t>
                      </a:r>
                      <a:endParaRPr lang="en-GB" sz="13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3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3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3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3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1245">
                <a:tc>
                  <a:txBody>
                    <a:bodyPr/>
                    <a:lstStyle/>
                    <a:p>
                      <a:r>
                        <a:rPr lang="en-GB" sz="1350" dirty="0" smtClean="0"/>
                        <a:t>8</a:t>
                      </a:r>
                      <a:endParaRPr lang="en-GB" sz="13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3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3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3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3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1245">
                <a:tc>
                  <a:txBody>
                    <a:bodyPr/>
                    <a:lstStyle/>
                    <a:p>
                      <a:r>
                        <a:rPr lang="en-GB" sz="1350" dirty="0" smtClean="0"/>
                        <a:t>9</a:t>
                      </a:r>
                      <a:endParaRPr lang="en-GB" sz="13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3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3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3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3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1245">
                <a:tc>
                  <a:txBody>
                    <a:bodyPr/>
                    <a:lstStyle/>
                    <a:p>
                      <a:r>
                        <a:rPr lang="en-GB" sz="1350" dirty="0" smtClean="0"/>
                        <a:t>10</a:t>
                      </a:r>
                      <a:endParaRPr lang="en-GB" sz="13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3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3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3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3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4" name="7-Point Star 3"/>
          <p:cNvSpPr/>
          <p:nvPr/>
        </p:nvSpPr>
        <p:spPr>
          <a:xfrm>
            <a:off x="3645024" y="2472704"/>
            <a:ext cx="2736304" cy="2016224"/>
          </a:xfrm>
          <a:prstGeom prst="star7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What do you notice about the actual size of the nouns? Why is this important?</a:t>
            </a:r>
            <a:endParaRPr lang="en-GB" sz="1400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290124"/>
              </p:ext>
            </p:extLst>
          </p:nvPr>
        </p:nvGraphicFramePr>
        <p:xfrm>
          <a:off x="2363484" y="114596"/>
          <a:ext cx="4017844" cy="17037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44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84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58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91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45842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m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f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Before a</a:t>
                      </a:r>
                      <a:r>
                        <a:rPr lang="en-GB" sz="1100" b="1" baseline="0" dirty="0" smtClean="0"/>
                        <a:t> word beginning with vowel or h</a:t>
                      </a:r>
                      <a:endParaRPr lang="en-GB" sz="11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981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the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le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l’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981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a / an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un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une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981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this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ce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cette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cet</a:t>
                      </a:r>
                      <a:r>
                        <a:rPr lang="en-GB" dirty="0" smtClean="0"/>
                        <a:t> </a:t>
                      </a:r>
                      <a:r>
                        <a:rPr lang="en-GB" sz="900" dirty="0" smtClean="0"/>
                        <a:t>(masculine only)</a:t>
                      </a:r>
                      <a:endParaRPr lang="en-GB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6293812" y="8715375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2</a:t>
            </a:r>
            <a:r>
              <a:rPr lang="en-US" b="1" dirty="0" smtClean="0">
                <a:solidFill>
                  <a:schemeClr val="tx1"/>
                </a:solidFill>
              </a:rPr>
              <a:t>3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90"/>
          <p:cNvPicPr/>
          <p:nvPr/>
        </p:nvPicPr>
        <p:blipFill>
          <a:blip r:embed="rId2"/>
          <a:stretch/>
        </p:blipFill>
        <p:spPr>
          <a:xfrm>
            <a:off x="3519484" y="3275460"/>
            <a:ext cx="1535400" cy="855360"/>
          </a:xfrm>
          <a:prstGeom prst="rect">
            <a:avLst/>
          </a:prstGeom>
          <a:ln>
            <a:noFill/>
          </a:ln>
        </p:spPr>
      </p:pic>
      <p:graphicFrame>
        <p:nvGraphicFramePr>
          <p:cNvPr id="53" name="Table 1"/>
          <p:cNvGraphicFramePr/>
          <p:nvPr>
            <p:extLst/>
          </p:nvPr>
        </p:nvGraphicFramePr>
        <p:xfrm>
          <a:off x="3600" y="6480"/>
          <a:ext cx="6854040" cy="9137160"/>
        </p:xfrm>
        <a:graphic>
          <a:graphicData uri="http://schemas.openxmlformats.org/drawingml/2006/table">
            <a:tbl>
              <a:tblPr/>
              <a:tblGrid>
                <a:gridCol w="1713240"/>
                <a:gridCol w="1713240"/>
                <a:gridCol w="1713240"/>
                <a:gridCol w="1714320"/>
              </a:tblGrid>
              <a:tr h="2520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lang="en-GB" sz="2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Rounded MT Bold"/>
                        </a:rPr>
                        <a:t>1</a:t>
                      </a:r>
                      <a:endParaRPr lang="en-GB" sz="2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lang="en-GB" sz="2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Rounded MT Bold"/>
                        </a:rPr>
                        <a:t>2</a:t>
                      </a:r>
                      <a:endParaRPr lang="en-GB" sz="2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lang="en-GB" sz="2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Rounded MT Bold"/>
                        </a:rPr>
                        <a:t>3</a:t>
                      </a:r>
                      <a:endParaRPr lang="en-GB" sz="2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lang="en-GB" sz="2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Rounded MT Bold"/>
                        </a:rPr>
                        <a:t>4</a:t>
                      </a:r>
                      <a:endParaRPr lang="en-GB" sz="2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190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lang="en-GB" sz="2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Rounded MT Bold"/>
                        </a:rPr>
                        <a:t>5</a:t>
                      </a:r>
                      <a:endParaRPr lang="en-GB" sz="2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lang="en-GB" sz="2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Rounded MT Bold"/>
                        </a:rPr>
                        <a:t>6</a:t>
                      </a:r>
                      <a:endParaRPr lang="en-GB" sz="2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lang="en-GB" sz="2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Rounded MT Bold"/>
                        </a:rPr>
                        <a:t>7</a:t>
                      </a:r>
                      <a:endParaRPr lang="en-GB" sz="2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lang="en-GB" sz="2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Rounded MT Bold"/>
                        </a:rPr>
                        <a:t>8</a:t>
                      </a:r>
                      <a:endParaRPr lang="en-GB" sz="2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99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lang="en-GB" sz="2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Rounded MT Bold"/>
                        </a:rPr>
                        <a:t>9</a:t>
                      </a:r>
                      <a:endParaRPr lang="en-GB" sz="2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lang="en-GB" sz="2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Rounded MT Bold"/>
                        </a:rPr>
                        <a:t>10</a:t>
                      </a:r>
                      <a:endParaRPr lang="en-GB" sz="2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lang="en-GB" sz="2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Rounded MT Bold"/>
                        </a:rPr>
                        <a:t>11</a:t>
                      </a:r>
                      <a:endParaRPr lang="en-GB" sz="2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lang="en-GB" sz="2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Rounded MT Bold"/>
                        </a:rPr>
                        <a:t>12</a:t>
                      </a:r>
                      <a:endParaRPr lang="en-GB" sz="2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n-lt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325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lang="en-GB" sz="2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Rounded MT Bold"/>
                        </a:rPr>
                        <a:t>13</a:t>
                      </a:r>
                      <a:endParaRPr lang="en-GB" sz="2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lang="en-GB" sz="2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Rounded MT Bold"/>
                        </a:rPr>
                        <a:t>14</a:t>
                      </a:r>
                      <a:endParaRPr lang="en-GB" sz="2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lang="en-GB" sz="2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Rounded MT Bold"/>
                        </a:rPr>
                        <a:t>15</a:t>
                      </a:r>
                      <a:endParaRPr lang="en-GB" sz="2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endParaRPr lang="en-GB" sz="2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4" name="CustomShape 2"/>
          <p:cNvSpPr/>
          <p:nvPr/>
        </p:nvSpPr>
        <p:spPr>
          <a:xfrm>
            <a:off x="6341666" y="8812808"/>
            <a:ext cx="499680" cy="428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4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1</a:t>
            </a:r>
            <a:endParaRPr lang="en-GB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</p:txBody>
      </p:sp>
      <p:pic>
        <p:nvPicPr>
          <p:cNvPr id="55" name="Picture 47"/>
          <p:cNvPicPr/>
          <p:nvPr/>
        </p:nvPicPr>
        <p:blipFill>
          <a:blip r:embed="rId3"/>
          <a:stretch/>
        </p:blipFill>
        <p:spPr>
          <a:xfrm>
            <a:off x="3918600" y="544320"/>
            <a:ext cx="999360" cy="960480"/>
          </a:xfrm>
          <a:prstGeom prst="rect">
            <a:avLst/>
          </a:prstGeom>
          <a:ln>
            <a:noFill/>
          </a:ln>
        </p:spPr>
      </p:pic>
      <p:sp>
        <p:nvSpPr>
          <p:cNvPr id="56" name="CustomShape 3"/>
          <p:cNvSpPr/>
          <p:nvPr/>
        </p:nvSpPr>
        <p:spPr>
          <a:xfrm>
            <a:off x="192600" y="30960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" name="CustomShape 4"/>
          <p:cNvSpPr/>
          <p:nvPr/>
        </p:nvSpPr>
        <p:spPr>
          <a:xfrm>
            <a:off x="74880" y="523080"/>
            <a:ext cx="710280" cy="597600"/>
          </a:xfrm>
          <a:prstGeom prst="ellipse">
            <a:avLst/>
          </a:prstGeom>
          <a:solidFill>
            <a:srgbClr val="FFFF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40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ntigoniBd"/>
                <a:ea typeface="바탕"/>
              </a:rPr>
              <a:t>a</a:t>
            </a:r>
            <a:endParaRPr lang="en-GB" sz="4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58" name="CustomShape 5"/>
          <p:cNvSpPr/>
          <p:nvPr/>
        </p:nvSpPr>
        <p:spPr>
          <a:xfrm>
            <a:off x="1810800" y="551160"/>
            <a:ext cx="710280" cy="597600"/>
          </a:xfrm>
          <a:prstGeom prst="ellipse">
            <a:avLst/>
          </a:prstGeom>
          <a:solidFill>
            <a:srgbClr val="FFFF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40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ntigoniBd"/>
                <a:ea typeface="바탕"/>
              </a:rPr>
              <a:t>e</a:t>
            </a:r>
            <a:endParaRPr lang="en-GB" sz="4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59" name="CustomShape 6"/>
          <p:cNvSpPr/>
          <p:nvPr/>
        </p:nvSpPr>
        <p:spPr>
          <a:xfrm>
            <a:off x="3534840" y="523080"/>
            <a:ext cx="710280" cy="597600"/>
          </a:xfrm>
          <a:prstGeom prst="ellipse">
            <a:avLst/>
          </a:prstGeom>
          <a:solidFill>
            <a:srgbClr val="FFFF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40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ntigoniBd"/>
                <a:ea typeface="바탕"/>
              </a:rPr>
              <a:t>i</a:t>
            </a:r>
            <a:endParaRPr lang="en-GB" sz="4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61" name="Picture 71"/>
          <p:cNvPicPr/>
          <p:nvPr/>
        </p:nvPicPr>
        <p:blipFill>
          <a:blip r:embed="rId4"/>
          <a:stretch/>
        </p:blipFill>
        <p:spPr>
          <a:xfrm>
            <a:off x="180720" y="895680"/>
            <a:ext cx="1438560" cy="851040"/>
          </a:xfrm>
          <a:prstGeom prst="rect">
            <a:avLst/>
          </a:prstGeom>
          <a:ln>
            <a:noFill/>
          </a:ln>
        </p:spPr>
      </p:pic>
      <p:pic>
        <p:nvPicPr>
          <p:cNvPr id="62" name="Picture 72"/>
          <p:cNvPicPr/>
          <p:nvPr/>
        </p:nvPicPr>
        <p:blipFill>
          <a:blip r:embed="rId5"/>
          <a:stretch/>
        </p:blipFill>
        <p:spPr>
          <a:xfrm>
            <a:off x="1882080" y="1069200"/>
            <a:ext cx="1304640" cy="1028520"/>
          </a:xfrm>
          <a:prstGeom prst="rect">
            <a:avLst/>
          </a:prstGeom>
          <a:ln>
            <a:noFill/>
          </a:ln>
        </p:spPr>
      </p:pic>
      <p:pic>
        <p:nvPicPr>
          <p:cNvPr id="63" name="Picture 73"/>
          <p:cNvPicPr/>
          <p:nvPr/>
        </p:nvPicPr>
        <p:blipFill>
          <a:blip r:embed="rId6"/>
          <a:stretch/>
        </p:blipFill>
        <p:spPr>
          <a:xfrm>
            <a:off x="3828960" y="1126080"/>
            <a:ext cx="979200" cy="985680"/>
          </a:xfrm>
          <a:prstGeom prst="rect">
            <a:avLst/>
          </a:prstGeom>
          <a:ln>
            <a:noFill/>
          </a:ln>
        </p:spPr>
      </p:pic>
      <p:pic>
        <p:nvPicPr>
          <p:cNvPr id="64" name="Picture 74"/>
          <p:cNvPicPr/>
          <p:nvPr/>
        </p:nvPicPr>
        <p:blipFill>
          <a:blip r:embed="rId7"/>
          <a:stretch/>
        </p:blipFill>
        <p:spPr>
          <a:xfrm>
            <a:off x="5546169" y="830091"/>
            <a:ext cx="1218240" cy="1051920"/>
          </a:xfrm>
          <a:prstGeom prst="rect">
            <a:avLst/>
          </a:prstGeom>
          <a:ln>
            <a:noFill/>
          </a:ln>
        </p:spPr>
      </p:pic>
      <p:sp>
        <p:nvSpPr>
          <p:cNvPr id="65" name="CustomShape 8"/>
          <p:cNvSpPr/>
          <p:nvPr/>
        </p:nvSpPr>
        <p:spPr>
          <a:xfrm>
            <a:off x="-365400" y="2008171"/>
            <a:ext cx="2450520" cy="5169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1400"/>
              </a:spcBef>
              <a:spcAft>
                <a:spcPts val="0"/>
              </a:spcAft>
            </a:pPr>
            <a:r>
              <a:rPr lang="en-GB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l</a:t>
            </a:r>
            <a:r>
              <a:rPr lang="en-GB" sz="2400" b="1" u="sng" spc="-1" dirty="0">
                <a:solidFill>
                  <a:srgbClr val="FF33CC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a</a:t>
            </a:r>
            <a:r>
              <a:rPr lang="en-GB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 </a:t>
            </a:r>
            <a:r>
              <a:rPr lang="en-GB" sz="24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b</a:t>
            </a:r>
            <a:r>
              <a:rPr lang="en-GB" sz="2400" b="1" u="sng" spc="-1" dirty="0" err="1">
                <a:solidFill>
                  <a:srgbClr val="FF33CC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a</a:t>
            </a:r>
            <a:r>
              <a:rPr lang="en-GB" sz="24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n</a:t>
            </a:r>
            <a:r>
              <a:rPr lang="en-GB" sz="2400" b="1" u="sng" spc="-1" dirty="0" err="1">
                <a:solidFill>
                  <a:srgbClr val="FF33CC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a</a:t>
            </a:r>
            <a:r>
              <a:rPr lang="en-GB" sz="24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ne</a:t>
            </a:r>
            <a:endParaRPr lang="en-GB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</p:txBody>
      </p:sp>
      <p:sp>
        <p:nvSpPr>
          <p:cNvPr id="66" name="CustomShape 9"/>
          <p:cNvSpPr/>
          <p:nvPr/>
        </p:nvSpPr>
        <p:spPr>
          <a:xfrm>
            <a:off x="1365712" y="2008922"/>
            <a:ext cx="2450520" cy="5169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1400"/>
              </a:spcBef>
              <a:spcAft>
                <a:spcPts val="0"/>
              </a:spcAft>
            </a:pPr>
            <a:r>
              <a:rPr lang="en-GB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l</a:t>
            </a:r>
            <a:r>
              <a:rPr lang="en-GB" sz="2400" b="1" u="sng" spc="-1" dirty="0">
                <a:solidFill>
                  <a:srgbClr val="FF33CC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e</a:t>
            </a:r>
            <a:r>
              <a:rPr lang="en-GB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 ch</a:t>
            </a:r>
            <a:r>
              <a:rPr lang="en-GB" sz="2400" b="1" u="sng" spc="-1" dirty="0">
                <a:solidFill>
                  <a:srgbClr val="FF33CC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e</a:t>
            </a:r>
            <a:r>
              <a:rPr lang="en-GB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val</a:t>
            </a:r>
            <a:endParaRPr lang="en-GB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</p:txBody>
      </p:sp>
      <p:sp>
        <p:nvSpPr>
          <p:cNvPr id="67" name="CustomShape 10"/>
          <p:cNvSpPr/>
          <p:nvPr/>
        </p:nvSpPr>
        <p:spPr>
          <a:xfrm>
            <a:off x="2364472" y="2011626"/>
            <a:ext cx="3744720" cy="577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1599"/>
              </a:spcBef>
              <a:spcAft>
                <a:spcPts val="0"/>
              </a:spcAft>
            </a:pPr>
            <a:r>
              <a:rPr lang="en-GB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à m</a:t>
            </a:r>
            <a:r>
              <a:rPr lang="en-GB" sz="2400" b="1" u="sng" spc="-1" dirty="0">
                <a:solidFill>
                  <a:srgbClr val="FF33CC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i</a:t>
            </a:r>
            <a:r>
              <a:rPr lang="en-GB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d</a:t>
            </a:r>
            <a:r>
              <a:rPr lang="en-GB" sz="2400" b="1" u="sng" spc="-1" dirty="0">
                <a:solidFill>
                  <a:srgbClr val="FF33CC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i</a:t>
            </a:r>
            <a:endParaRPr lang="en-GB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</p:txBody>
      </p:sp>
      <p:sp>
        <p:nvSpPr>
          <p:cNvPr id="68" name="CustomShape 11"/>
          <p:cNvSpPr/>
          <p:nvPr/>
        </p:nvSpPr>
        <p:spPr>
          <a:xfrm>
            <a:off x="4773060" y="2008535"/>
            <a:ext cx="2450520" cy="943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1400"/>
              </a:spcBef>
              <a:spcAft>
                <a:spcPts val="0"/>
              </a:spcAft>
            </a:pPr>
            <a:r>
              <a:rPr lang="en-GB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le c</a:t>
            </a:r>
            <a:r>
              <a:rPr lang="en-GB" sz="2400" b="1" u="sng" spc="-1" dirty="0" smtClean="0">
                <a:solidFill>
                  <a:srgbClr val="FF33CC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o</a:t>
            </a:r>
            <a:r>
              <a:rPr lang="en-GB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c</a:t>
            </a:r>
            <a:r>
              <a:rPr lang="en-GB" sz="2400" b="1" u="sng" spc="-1" dirty="0" smtClean="0">
                <a:solidFill>
                  <a:srgbClr val="FF33CC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o</a:t>
            </a:r>
            <a:endParaRPr lang="en-GB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</p:txBody>
      </p:sp>
      <p:sp>
        <p:nvSpPr>
          <p:cNvPr id="69" name="CustomShape 12"/>
          <p:cNvSpPr/>
          <p:nvPr/>
        </p:nvSpPr>
        <p:spPr>
          <a:xfrm>
            <a:off x="74880" y="3007848"/>
            <a:ext cx="710280" cy="597600"/>
          </a:xfrm>
          <a:prstGeom prst="ellipse">
            <a:avLst/>
          </a:prstGeom>
          <a:solidFill>
            <a:srgbClr val="FFFF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4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바탕"/>
              </a:rPr>
              <a:t>u</a:t>
            </a:r>
            <a:endParaRPr lang="en-GB" sz="4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</p:txBody>
      </p:sp>
      <p:sp>
        <p:nvSpPr>
          <p:cNvPr id="70" name="CustomShape 13"/>
          <p:cNvSpPr/>
          <p:nvPr/>
        </p:nvSpPr>
        <p:spPr>
          <a:xfrm>
            <a:off x="3493559" y="2939807"/>
            <a:ext cx="1261593" cy="727945"/>
          </a:xfrm>
          <a:prstGeom prst="ellipse">
            <a:avLst/>
          </a:prstGeom>
          <a:solidFill>
            <a:srgbClr val="FFFF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3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바탕"/>
              </a:rPr>
              <a:t>(e)au</a:t>
            </a:r>
            <a:endParaRPr lang="en-GB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</p:txBody>
      </p:sp>
      <p:sp>
        <p:nvSpPr>
          <p:cNvPr id="71" name="CustomShape 14"/>
          <p:cNvSpPr/>
          <p:nvPr/>
        </p:nvSpPr>
        <p:spPr>
          <a:xfrm>
            <a:off x="1810800" y="3044382"/>
            <a:ext cx="710280" cy="597600"/>
          </a:xfrm>
          <a:prstGeom prst="ellipse">
            <a:avLst/>
          </a:prstGeom>
          <a:solidFill>
            <a:srgbClr val="FFFF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40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바탕"/>
              </a:rPr>
              <a:t>eu</a:t>
            </a:r>
            <a:endParaRPr lang="en-GB" sz="4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</p:txBody>
      </p:sp>
      <p:pic>
        <p:nvPicPr>
          <p:cNvPr id="73" name="Picture 7"/>
          <p:cNvPicPr/>
          <p:nvPr/>
        </p:nvPicPr>
        <p:blipFill>
          <a:blip r:embed="rId8"/>
          <a:stretch/>
        </p:blipFill>
        <p:spPr>
          <a:xfrm>
            <a:off x="249728" y="3283917"/>
            <a:ext cx="1467000" cy="961560"/>
          </a:xfrm>
          <a:prstGeom prst="rect">
            <a:avLst/>
          </a:prstGeom>
          <a:ln>
            <a:noFill/>
          </a:ln>
        </p:spPr>
      </p:pic>
      <p:sp>
        <p:nvSpPr>
          <p:cNvPr id="76" name="CustomShape 17"/>
          <p:cNvSpPr/>
          <p:nvPr/>
        </p:nvSpPr>
        <p:spPr>
          <a:xfrm>
            <a:off x="2926384" y="4150249"/>
            <a:ext cx="272160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1400"/>
              </a:spcBef>
              <a:spcAft>
                <a:spcPts val="0"/>
              </a:spcAft>
            </a:pPr>
            <a:r>
              <a:rPr lang="en-GB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les </a:t>
            </a:r>
            <a:r>
              <a:rPr lang="en-GB" sz="24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cis</a:t>
            </a:r>
            <a:r>
              <a:rPr lang="en-GB" sz="2400" b="1" u="sng" spc="-1" dirty="0" err="1">
                <a:solidFill>
                  <a:srgbClr val="FF3399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eau</a:t>
            </a:r>
            <a:r>
              <a:rPr lang="en-GB" sz="24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x</a:t>
            </a:r>
            <a:endParaRPr lang="en-GB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</p:txBody>
      </p:sp>
      <p:sp>
        <p:nvSpPr>
          <p:cNvPr id="77" name="CustomShape 18"/>
          <p:cNvSpPr/>
          <p:nvPr/>
        </p:nvSpPr>
        <p:spPr>
          <a:xfrm>
            <a:off x="1305788" y="4184069"/>
            <a:ext cx="2489760" cy="501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1349"/>
              </a:spcBef>
              <a:spcAft>
                <a:spcPts val="0"/>
              </a:spcAft>
            </a:pPr>
            <a:r>
              <a:rPr lang="en-GB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le </a:t>
            </a:r>
            <a:r>
              <a:rPr lang="en-GB" sz="20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j</a:t>
            </a:r>
            <a:r>
              <a:rPr lang="en-GB" sz="2000" b="1" u="sng" spc="-1" dirty="0" err="1">
                <a:solidFill>
                  <a:srgbClr val="FF3399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eu</a:t>
            </a:r>
            <a:r>
              <a:rPr lang="en-GB" sz="20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-vidéo</a:t>
            </a:r>
            <a:endParaRPr lang="en-GB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</p:txBody>
      </p:sp>
      <p:sp>
        <p:nvSpPr>
          <p:cNvPr id="78" name="CustomShape 19"/>
          <p:cNvSpPr/>
          <p:nvPr/>
        </p:nvSpPr>
        <p:spPr>
          <a:xfrm>
            <a:off x="-168956" y="4177828"/>
            <a:ext cx="2091600" cy="5169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1400"/>
              </a:spcBef>
              <a:spcAft>
                <a:spcPts val="0"/>
              </a:spcAft>
            </a:pPr>
            <a:r>
              <a:rPr lang="en-GB" sz="24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l’</a:t>
            </a:r>
            <a:r>
              <a:rPr lang="en-GB" sz="2400" b="1" u="sng" spc="-1" dirty="0" err="1">
                <a:solidFill>
                  <a:srgbClr val="FF33CC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u</a:t>
            </a:r>
            <a:r>
              <a:rPr lang="en-GB" sz="24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nivers</a:t>
            </a:r>
            <a:endParaRPr lang="en-GB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</p:txBody>
      </p:sp>
      <p:pic>
        <p:nvPicPr>
          <p:cNvPr id="79" name="Picture 89"/>
          <p:cNvPicPr/>
          <p:nvPr/>
        </p:nvPicPr>
        <p:blipFill>
          <a:blip r:embed="rId9"/>
          <a:stretch/>
        </p:blipFill>
        <p:spPr>
          <a:xfrm>
            <a:off x="2627012" y="2939807"/>
            <a:ext cx="658080" cy="1241640"/>
          </a:xfrm>
          <a:prstGeom prst="rect">
            <a:avLst/>
          </a:prstGeom>
          <a:ln>
            <a:noFill/>
          </a:ln>
        </p:spPr>
      </p:pic>
      <p:sp>
        <p:nvSpPr>
          <p:cNvPr id="81" name="CustomShape 20"/>
          <p:cNvSpPr/>
          <p:nvPr/>
        </p:nvSpPr>
        <p:spPr>
          <a:xfrm>
            <a:off x="5192227" y="3005599"/>
            <a:ext cx="710280" cy="597600"/>
          </a:xfrm>
          <a:prstGeom prst="ellipse">
            <a:avLst/>
          </a:prstGeom>
          <a:solidFill>
            <a:srgbClr val="FFFF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4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바탕"/>
              </a:rPr>
              <a:t>oi</a:t>
            </a:r>
            <a:endParaRPr lang="en-GB" sz="4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</p:txBody>
      </p:sp>
      <p:sp>
        <p:nvSpPr>
          <p:cNvPr id="82" name="CustomShape 21"/>
          <p:cNvSpPr/>
          <p:nvPr/>
        </p:nvSpPr>
        <p:spPr>
          <a:xfrm>
            <a:off x="20353" y="5202504"/>
            <a:ext cx="710280" cy="597600"/>
          </a:xfrm>
          <a:prstGeom prst="ellipse">
            <a:avLst/>
          </a:prstGeom>
          <a:solidFill>
            <a:srgbClr val="FFFF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40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바탕"/>
              </a:rPr>
              <a:t>ou</a:t>
            </a:r>
            <a:endParaRPr lang="en-GB" sz="4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</p:txBody>
      </p:sp>
      <p:sp>
        <p:nvSpPr>
          <p:cNvPr id="83" name="CustomShape 22"/>
          <p:cNvSpPr/>
          <p:nvPr/>
        </p:nvSpPr>
        <p:spPr>
          <a:xfrm>
            <a:off x="1724593" y="5244984"/>
            <a:ext cx="710280" cy="597600"/>
          </a:xfrm>
          <a:prstGeom prst="ellipse">
            <a:avLst/>
          </a:prstGeom>
          <a:solidFill>
            <a:srgbClr val="FFFF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40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바탕"/>
              </a:rPr>
              <a:t>on</a:t>
            </a:r>
            <a:endParaRPr lang="en-GB" sz="4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</p:txBody>
      </p:sp>
      <p:sp>
        <p:nvSpPr>
          <p:cNvPr id="84" name="CustomShape 23"/>
          <p:cNvSpPr/>
          <p:nvPr/>
        </p:nvSpPr>
        <p:spPr>
          <a:xfrm>
            <a:off x="3452593" y="5244984"/>
            <a:ext cx="710280" cy="597600"/>
          </a:xfrm>
          <a:prstGeom prst="ellipse">
            <a:avLst/>
          </a:prstGeom>
          <a:solidFill>
            <a:srgbClr val="FFFF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40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바탕"/>
              </a:rPr>
              <a:t>in</a:t>
            </a:r>
            <a:endParaRPr lang="en-GB" sz="4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</p:txBody>
      </p:sp>
      <p:sp>
        <p:nvSpPr>
          <p:cNvPr id="85" name="CustomShape 24"/>
          <p:cNvSpPr/>
          <p:nvPr/>
        </p:nvSpPr>
        <p:spPr>
          <a:xfrm>
            <a:off x="4909680" y="4155969"/>
            <a:ext cx="2195280" cy="94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1400"/>
              </a:spcBef>
              <a:spcAft>
                <a:spcPts val="0"/>
              </a:spcAft>
            </a:pPr>
            <a:r>
              <a:rPr lang="en-GB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le </a:t>
            </a:r>
            <a:r>
              <a:rPr lang="en-GB" sz="24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p</a:t>
            </a:r>
            <a:r>
              <a:rPr lang="en-GB" sz="2400" b="1" u="sng" spc="-1" dirty="0" err="1">
                <a:solidFill>
                  <a:srgbClr val="FF3399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oi</a:t>
            </a:r>
            <a:r>
              <a:rPr lang="en-GB" sz="24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sson</a:t>
            </a:r>
            <a:endParaRPr lang="en-GB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</p:txBody>
      </p:sp>
      <p:sp>
        <p:nvSpPr>
          <p:cNvPr id="86" name="CustomShape 25"/>
          <p:cNvSpPr/>
          <p:nvPr/>
        </p:nvSpPr>
        <p:spPr>
          <a:xfrm>
            <a:off x="-225871" y="6326327"/>
            <a:ext cx="219528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1400"/>
              </a:spcBef>
              <a:spcAft>
                <a:spcPts val="0"/>
              </a:spcAft>
            </a:pPr>
            <a:r>
              <a:rPr lang="en-GB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la </a:t>
            </a:r>
            <a:r>
              <a:rPr lang="en-GB" sz="24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p</a:t>
            </a:r>
            <a:r>
              <a:rPr lang="en-GB" sz="2400" b="1" u="sng" spc="-1" dirty="0" err="1">
                <a:solidFill>
                  <a:srgbClr val="FF3399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ou</a:t>
            </a:r>
            <a:r>
              <a:rPr lang="en-GB" sz="24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le</a:t>
            </a:r>
            <a:endParaRPr lang="en-GB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</p:txBody>
      </p:sp>
      <p:sp>
        <p:nvSpPr>
          <p:cNvPr id="87" name="CustomShape 26"/>
          <p:cNvSpPr/>
          <p:nvPr/>
        </p:nvSpPr>
        <p:spPr>
          <a:xfrm>
            <a:off x="1329120" y="6318881"/>
            <a:ext cx="249984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1400"/>
              </a:spcBef>
              <a:spcAft>
                <a:spcPts val="0"/>
              </a:spcAft>
            </a:pPr>
            <a:r>
              <a:rPr lang="en-GB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le </a:t>
            </a:r>
            <a:r>
              <a:rPr lang="en-GB" sz="24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p</a:t>
            </a:r>
            <a:r>
              <a:rPr lang="en-GB" sz="2400" b="1" u="sng" spc="-1" dirty="0" err="1">
                <a:solidFill>
                  <a:srgbClr val="FF3399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on</a:t>
            </a:r>
            <a:r>
              <a:rPr lang="en-GB" sz="24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t</a:t>
            </a:r>
            <a:endParaRPr lang="en-GB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</p:txBody>
      </p:sp>
      <p:pic>
        <p:nvPicPr>
          <p:cNvPr id="88" name="Picture 98"/>
          <p:cNvPicPr/>
          <p:nvPr/>
        </p:nvPicPr>
        <p:blipFill>
          <a:blip r:embed="rId10"/>
          <a:stretch/>
        </p:blipFill>
        <p:spPr>
          <a:xfrm>
            <a:off x="2335543" y="5304628"/>
            <a:ext cx="1048445" cy="923404"/>
          </a:xfrm>
          <a:prstGeom prst="rect">
            <a:avLst/>
          </a:prstGeom>
          <a:ln>
            <a:noFill/>
          </a:ln>
        </p:spPr>
      </p:pic>
      <p:pic>
        <p:nvPicPr>
          <p:cNvPr id="89" name="Picture 99"/>
          <p:cNvPicPr/>
          <p:nvPr/>
        </p:nvPicPr>
        <p:blipFill>
          <a:blip r:embed="rId11"/>
          <a:stretch/>
        </p:blipFill>
        <p:spPr>
          <a:xfrm>
            <a:off x="4236832" y="5227064"/>
            <a:ext cx="820440" cy="1149840"/>
          </a:xfrm>
          <a:prstGeom prst="rect">
            <a:avLst/>
          </a:prstGeom>
          <a:ln>
            <a:noFill/>
          </a:ln>
        </p:spPr>
      </p:pic>
      <p:sp>
        <p:nvSpPr>
          <p:cNvPr id="90" name="CustomShape 27"/>
          <p:cNvSpPr/>
          <p:nvPr/>
        </p:nvSpPr>
        <p:spPr>
          <a:xfrm>
            <a:off x="3059121" y="6336639"/>
            <a:ext cx="249984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1400"/>
              </a:spcBef>
              <a:spcAft>
                <a:spcPts val="0"/>
              </a:spcAft>
            </a:pPr>
            <a:r>
              <a:rPr lang="en-GB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le lap</a:t>
            </a:r>
            <a:r>
              <a:rPr lang="en-GB" sz="2400" b="1" u="sng" spc="-1" dirty="0">
                <a:solidFill>
                  <a:srgbClr val="FF3399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in</a:t>
            </a:r>
            <a:endParaRPr lang="en-GB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</p:txBody>
      </p:sp>
      <p:pic>
        <p:nvPicPr>
          <p:cNvPr id="91" name="Picture 101"/>
          <p:cNvPicPr/>
          <p:nvPr/>
        </p:nvPicPr>
        <p:blipFill>
          <a:blip r:embed="rId12"/>
          <a:stretch/>
        </p:blipFill>
        <p:spPr>
          <a:xfrm>
            <a:off x="5798972" y="3195172"/>
            <a:ext cx="1040760" cy="1098720"/>
          </a:xfrm>
          <a:prstGeom prst="rect">
            <a:avLst/>
          </a:prstGeom>
          <a:ln>
            <a:noFill/>
          </a:ln>
        </p:spPr>
      </p:pic>
      <p:pic>
        <p:nvPicPr>
          <p:cNvPr id="92" name="Picture 102"/>
          <p:cNvPicPr/>
          <p:nvPr/>
        </p:nvPicPr>
        <p:blipFill>
          <a:blip r:embed="rId13"/>
          <a:stretch/>
        </p:blipFill>
        <p:spPr>
          <a:xfrm>
            <a:off x="649559" y="4963096"/>
            <a:ext cx="928800" cy="1347840"/>
          </a:xfrm>
          <a:prstGeom prst="rect">
            <a:avLst/>
          </a:prstGeom>
          <a:ln>
            <a:noFill/>
          </a:ln>
        </p:spPr>
      </p:pic>
      <p:sp>
        <p:nvSpPr>
          <p:cNvPr id="93" name="CustomShape 28"/>
          <p:cNvSpPr/>
          <p:nvPr/>
        </p:nvSpPr>
        <p:spPr>
          <a:xfrm>
            <a:off x="187560" y="713988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4" name="Picture 104"/>
          <p:cNvPicPr/>
          <p:nvPr/>
        </p:nvPicPr>
        <p:blipFill>
          <a:blip r:embed="rId14"/>
          <a:stretch/>
        </p:blipFill>
        <p:spPr>
          <a:xfrm>
            <a:off x="511711" y="7594964"/>
            <a:ext cx="1116360" cy="969120"/>
          </a:xfrm>
          <a:prstGeom prst="rect">
            <a:avLst/>
          </a:prstGeom>
          <a:ln>
            <a:noFill/>
          </a:ln>
        </p:spPr>
      </p:pic>
      <p:sp>
        <p:nvSpPr>
          <p:cNvPr id="95" name="CustomShape 29"/>
          <p:cNvSpPr/>
          <p:nvPr/>
        </p:nvSpPr>
        <p:spPr>
          <a:xfrm>
            <a:off x="4804867" y="6326327"/>
            <a:ext cx="219528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1599"/>
              </a:spcBef>
              <a:spcAft>
                <a:spcPts val="0"/>
              </a:spcAft>
            </a:pPr>
            <a:r>
              <a:rPr lang="en-GB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le </a:t>
            </a:r>
            <a:r>
              <a:rPr lang="en-GB" sz="24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b</a:t>
            </a:r>
            <a:r>
              <a:rPr lang="en-GB" sz="2400" b="1" i="1" u="sng" spc="-1" dirty="0" err="1">
                <a:solidFill>
                  <a:srgbClr val="FF3399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é</a:t>
            </a:r>
            <a:r>
              <a:rPr lang="en-GB" sz="24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b</a:t>
            </a:r>
            <a:r>
              <a:rPr lang="en-GB" sz="2400" b="1" i="1" u="sng" spc="-1" dirty="0" err="1">
                <a:solidFill>
                  <a:srgbClr val="FF3399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é</a:t>
            </a:r>
            <a:endParaRPr lang="en-GB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</p:txBody>
      </p:sp>
      <p:sp>
        <p:nvSpPr>
          <p:cNvPr id="96" name="CustomShape 30"/>
          <p:cNvSpPr/>
          <p:nvPr/>
        </p:nvSpPr>
        <p:spPr>
          <a:xfrm>
            <a:off x="5204001" y="5260148"/>
            <a:ext cx="709920" cy="572760"/>
          </a:xfrm>
          <a:prstGeom prst="ellipse">
            <a:avLst/>
          </a:prstGeom>
          <a:solidFill>
            <a:srgbClr val="FFFF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4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바탕"/>
              </a:rPr>
              <a:t>é</a:t>
            </a:r>
            <a:endParaRPr lang="en-GB" sz="4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</p:txBody>
      </p:sp>
      <p:pic>
        <p:nvPicPr>
          <p:cNvPr id="97" name="Picture 107"/>
          <p:cNvPicPr/>
          <p:nvPr/>
        </p:nvPicPr>
        <p:blipFill>
          <a:blip r:embed="rId15"/>
          <a:stretch/>
        </p:blipFill>
        <p:spPr>
          <a:xfrm>
            <a:off x="5811591" y="5289544"/>
            <a:ext cx="697680" cy="956160"/>
          </a:xfrm>
          <a:prstGeom prst="rect">
            <a:avLst/>
          </a:prstGeom>
          <a:ln>
            <a:noFill/>
          </a:ln>
        </p:spPr>
      </p:pic>
      <p:sp>
        <p:nvSpPr>
          <p:cNvPr id="98" name="CustomShape 31"/>
          <p:cNvSpPr/>
          <p:nvPr/>
        </p:nvSpPr>
        <p:spPr>
          <a:xfrm>
            <a:off x="1556596" y="8595960"/>
            <a:ext cx="219528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1400"/>
              </a:spcBef>
              <a:spcAft>
                <a:spcPts val="0"/>
              </a:spcAft>
            </a:pPr>
            <a:r>
              <a:rPr lang="en-GB" sz="24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dessin</a:t>
            </a:r>
            <a:r>
              <a:rPr lang="en-GB" sz="2400" b="1" u="sng" spc="-1" dirty="0" err="1">
                <a:solidFill>
                  <a:srgbClr val="FF3399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ez</a:t>
            </a:r>
            <a:endParaRPr lang="en-GB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</p:txBody>
      </p:sp>
      <p:sp>
        <p:nvSpPr>
          <p:cNvPr id="99" name="CustomShape 32"/>
          <p:cNvSpPr/>
          <p:nvPr/>
        </p:nvSpPr>
        <p:spPr>
          <a:xfrm>
            <a:off x="1756825" y="7355223"/>
            <a:ext cx="726840" cy="602640"/>
          </a:xfrm>
          <a:prstGeom prst="ellipse">
            <a:avLst/>
          </a:prstGeom>
          <a:solidFill>
            <a:srgbClr val="FFFF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40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바탕"/>
              </a:rPr>
              <a:t>ez</a:t>
            </a:r>
            <a:endParaRPr lang="en-GB" sz="4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</p:txBody>
      </p:sp>
      <p:sp>
        <p:nvSpPr>
          <p:cNvPr id="100" name="CustomShape 33"/>
          <p:cNvSpPr/>
          <p:nvPr/>
        </p:nvSpPr>
        <p:spPr>
          <a:xfrm>
            <a:off x="-240758" y="8585648"/>
            <a:ext cx="219528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1599"/>
              </a:spcBef>
              <a:spcAft>
                <a:spcPts val="0"/>
              </a:spcAft>
            </a:pPr>
            <a:r>
              <a:rPr lang="en-GB" sz="24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pens</a:t>
            </a:r>
            <a:r>
              <a:rPr lang="en-GB" sz="2400" b="1" u="sng" spc="-1">
                <a:solidFill>
                  <a:srgbClr val="FF3399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er</a:t>
            </a:r>
            <a:endParaRPr lang="en-GB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</p:txBody>
      </p:sp>
      <p:sp>
        <p:nvSpPr>
          <p:cNvPr id="101" name="CustomShape 34"/>
          <p:cNvSpPr/>
          <p:nvPr/>
        </p:nvSpPr>
        <p:spPr>
          <a:xfrm>
            <a:off x="51296" y="7348004"/>
            <a:ext cx="742320" cy="657000"/>
          </a:xfrm>
          <a:prstGeom prst="ellipse">
            <a:avLst/>
          </a:prstGeom>
          <a:solidFill>
            <a:srgbClr val="FFFF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40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바탕"/>
              </a:rPr>
              <a:t>er</a:t>
            </a:r>
            <a:endParaRPr lang="en-GB" sz="4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</p:txBody>
      </p:sp>
      <p:pic>
        <p:nvPicPr>
          <p:cNvPr id="102" name="Picture 1"/>
          <p:cNvPicPr/>
          <p:nvPr/>
        </p:nvPicPr>
        <p:blipFill>
          <a:blip r:embed="rId16"/>
          <a:stretch/>
        </p:blipFill>
        <p:spPr>
          <a:xfrm>
            <a:off x="2421947" y="7663908"/>
            <a:ext cx="707760" cy="534600"/>
          </a:xfrm>
          <a:prstGeom prst="rect">
            <a:avLst/>
          </a:prstGeom>
          <a:ln>
            <a:noFill/>
          </a:ln>
        </p:spPr>
      </p:pic>
      <p:pic>
        <p:nvPicPr>
          <p:cNvPr id="103" name="Picture 22"/>
          <p:cNvPicPr/>
          <p:nvPr/>
        </p:nvPicPr>
        <p:blipFill>
          <a:blip r:embed="rId17"/>
          <a:stretch/>
        </p:blipFill>
        <p:spPr>
          <a:xfrm>
            <a:off x="2775843" y="7983096"/>
            <a:ext cx="685080" cy="670680"/>
          </a:xfrm>
          <a:prstGeom prst="rect">
            <a:avLst/>
          </a:prstGeom>
          <a:ln>
            <a:noFill/>
          </a:ln>
        </p:spPr>
      </p:pic>
      <p:sp>
        <p:nvSpPr>
          <p:cNvPr id="104" name="CustomShape 35"/>
          <p:cNvSpPr/>
          <p:nvPr/>
        </p:nvSpPr>
        <p:spPr>
          <a:xfrm>
            <a:off x="3477650" y="7355223"/>
            <a:ext cx="726840" cy="602640"/>
          </a:xfrm>
          <a:prstGeom prst="ellipse">
            <a:avLst/>
          </a:prstGeom>
          <a:solidFill>
            <a:srgbClr val="FFFF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40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바탕"/>
              </a:rPr>
              <a:t>et</a:t>
            </a:r>
            <a:endParaRPr lang="en-GB" sz="4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</p:txBody>
      </p:sp>
      <p:sp>
        <p:nvSpPr>
          <p:cNvPr id="105" name="CustomShape 36"/>
          <p:cNvSpPr/>
          <p:nvPr/>
        </p:nvSpPr>
        <p:spPr>
          <a:xfrm>
            <a:off x="3766153" y="8543737"/>
            <a:ext cx="111708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1599"/>
              </a:spcBef>
              <a:spcAft>
                <a:spcPts val="0"/>
              </a:spcAft>
            </a:pPr>
            <a:r>
              <a:rPr lang="en-GB" sz="2400" b="1" u="sng" spc="-1" dirty="0">
                <a:solidFill>
                  <a:srgbClr val="FF3399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et</a:t>
            </a:r>
            <a:endParaRPr lang="en-GB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</p:txBody>
      </p:sp>
      <p:pic>
        <p:nvPicPr>
          <p:cNvPr id="106" name="Picture 117"/>
          <p:cNvPicPr/>
          <p:nvPr/>
        </p:nvPicPr>
        <p:blipFill>
          <a:blip r:embed="rId18"/>
          <a:stretch/>
        </p:blipFill>
        <p:spPr>
          <a:xfrm>
            <a:off x="4245447" y="7558208"/>
            <a:ext cx="658080" cy="837000"/>
          </a:xfrm>
          <a:prstGeom prst="rect">
            <a:avLst/>
          </a:prstGeom>
          <a:ln>
            <a:noFill/>
          </a:ln>
        </p:spPr>
      </p:pic>
      <p:sp>
        <p:nvSpPr>
          <p:cNvPr id="60" name="CustomShape 7"/>
          <p:cNvSpPr/>
          <p:nvPr/>
        </p:nvSpPr>
        <p:spPr>
          <a:xfrm>
            <a:off x="5213160" y="523080"/>
            <a:ext cx="710280" cy="597600"/>
          </a:xfrm>
          <a:prstGeom prst="ellipse">
            <a:avLst/>
          </a:prstGeom>
          <a:solidFill>
            <a:srgbClr val="FFFF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4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ntigoniBd"/>
                <a:ea typeface="바탕"/>
              </a:rPr>
              <a:t>o</a:t>
            </a:r>
            <a:endParaRPr lang="en-GB" sz="4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58550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796" y="61162"/>
            <a:ext cx="3429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000" dirty="0" err="1" smtClean="0"/>
              <a:t>Dans</a:t>
            </a:r>
            <a:r>
              <a:rPr lang="en-GB" sz="4000" dirty="0" smtClean="0"/>
              <a:t> </a:t>
            </a:r>
            <a:r>
              <a:rPr lang="en-GB" sz="4000" strike="sngStrike" dirty="0" smtClean="0"/>
              <a:t>______</a:t>
            </a:r>
            <a:endParaRPr lang="en-GB" sz="2800" strike="sngStrike" dirty="0"/>
          </a:p>
        </p:txBody>
      </p:sp>
      <p:sp>
        <p:nvSpPr>
          <p:cNvPr id="5" name="Rectangle 4"/>
          <p:cNvSpPr/>
          <p:nvPr/>
        </p:nvSpPr>
        <p:spPr>
          <a:xfrm>
            <a:off x="212796" y="1199935"/>
            <a:ext cx="588050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dirty="0"/>
              <a:t>Dans </a:t>
            </a:r>
            <a:r>
              <a:rPr lang="fr-FR" sz="1600" b="1" u="sng" strike="sngStrike" dirty="0" smtClean="0"/>
              <a:t>_________</a:t>
            </a:r>
            <a:r>
              <a:rPr lang="fr-FR" sz="1600" dirty="0" smtClean="0"/>
              <a:t> </a:t>
            </a:r>
            <a:r>
              <a:rPr lang="fr-FR" sz="1600" dirty="0"/>
              <a:t>il y </a:t>
            </a:r>
            <a:r>
              <a:rPr lang="fr-FR" sz="1600" dirty="0" smtClean="0"/>
              <a:t>a (1a) ___    _________;</a:t>
            </a:r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 smtClean="0"/>
              <a:t>Dans (1b) ____  _______ </a:t>
            </a:r>
            <a:r>
              <a:rPr lang="fr-FR" sz="1600" dirty="0"/>
              <a:t>il y a </a:t>
            </a:r>
            <a:r>
              <a:rPr lang="fr-FR" sz="1600" dirty="0" smtClean="0"/>
              <a:t>(2a) ___  _________</a:t>
            </a:r>
            <a:r>
              <a:rPr lang="fr-FR" sz="1600" b="1" dirty="0" smtClean="0"/>
              <a:t>;</a:t>
            </a:r>
            <a:r>
              <a:rPr lang="fr-FR" sz="1600" b="1" dirty="0"/>
              <a:t> </a:t>
            </a:r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/>
              <a:t>Dans </a:t>
            </a:r>
            <a:r>
              <a:rPr lang="fr-FR" sz="1600" dirty="0" smtClean="0"/>
              <a:t>(2b) __ _______ </a:t>
            </a:r>
            <a:r>
              <a:rPr lang="fr-FR" sz="1600" dirty="0"/>
              <a:t>il </a:t>
            </a:r>
            <a:r>
              <a:rPr lang="fr-FR" sz="1600" dirty="0" smtClean="0"/>
              <a:t>y a (3a) ___  _________;</a:t>
            </a:r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/>
              <a:t>Dans </a:t>
            </a:r>
            <a:r>
              <a:rPr lang="fr-FR" sz="1600" dirty="0" smtClean="0"/>
              <a:t>(3b)___  _______il </a:t>
            </a:r>
            <a:r>
              <a:rPr lang="fr-FR" sz="1600" dirty="0"/>
              <a:t>y </a:t>
            </a:r>
            <a:r>
              <a:rPr lang="fr-FR" sz="1600" dirty="0" smtClean="0"/>
              <a:t>a (4a) ____  ___________ ;</a:t>
            </a:r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/>
              <a:t>Dans </a:t>
            </a:r>
            <a:r>
              <a:rPr lang="fr-FR" sz="1600" dirty="0" smtClean="0"/>
              <a:t>(4b) ____  ________il </a:t>
            </a:r>
            <a:r>
              <a:rPr lang="fr-FR" sz="1600" dirty="0"/>
              <a:t>y a </a:t>
            </a:r>
            <a:r>
              <a:rPr lang="fr-FR" sz="1600" dirty="0" smtClean="0"/>
              <a:t>(5a)____ __________;</a:t>
            </a:r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/>
              <a:t>Sur </a:t>
            </a:r>
            <a:r>
              <a:rPr lang="fr-FR" sz="1600" dirty="0" smtClean="0"/>
              <a:t>(5b)__________il </a:t>
            </a:r>
            <a:r>
              <a:rPr lang="fr-FR" sz="1600" dirty="0"/>
              <a:t>y </a:t>
            </a:r>
            <a:r>
              <a:rPr lang="fr-FR" sz="1600" dirty="0" smtClean="0"/>
              <a:t>(6a)____   _____________;</a:t>
            </a:r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/>
              <a:t>Sur </a:t>
            </a:r>
            <a:r>
              <a:rPr lang="fr-FR" sz="1600" dirty="0" smtClean="0"/>
              <a:t>(6b)__________ </a:t>
            </a:r>
            <a:r>
              <a:rPr lang="fr-FR" sz="1600" dirty="0"/>
              <a:t>il y </a:t>
            </a:r>
            <a:r>
              <a:rPr lang="fr-FR" sz="1600" dirty="0" smtClean="0"/>
              <a:t>a (7a)____   ______________</a:t>
            </a:r>
            <a:endParaRPr lang="fr-FR" sz="1600" dirty="0"/>
          </a:p>
          <a:p>
            <a:pPr>
              <a:lnSpc>
                <a:spcPct val="150000"/>
              </a:lnSpc>
            </a:pPr>
            <a:r>
              <a:rPr lang="fr-FR" sz="1600" dirty="0"/>
              <a:t>Dans </a:t>
            </a:r>
            <a:r>
              <a:rPr lang="fr-FR" sz="1600" dirty="0" smtClean="0"/>
              <a:t>(7b) _____   _________ </a:t>
            </a:r>
            <a:r>
              <a:rPr lang="fr-FR" sz="1600" dirty="0"/>
              <a:t>il y a </a:t>
            </a:r>
            <a:r>
              <a:rPr lang="fr-FR" sz="1600" dirty="0" smtClean="0"/>
              <a:t>(8a) ___ __________;</a:t>
            </a:r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/>
              <a:t>Dans </a:t>
            </a:r>
            <a:r>
              <a:rPr lang="fr-FR" sz="1600" dirty="0" smtClean="0"/>
              <a:t>(8b) ____   _________ </a:t>
            </a:r>
            <a:r>
              <a:rPr lang="fr-FR" sz="1600" dirty="0"/>
              <a:t>il y a </a:t>
            </a:r>
            <a:r>
              <a:rPr lang="fr-FR" sz="1600" dirty="0" smtClean="0"/>
              <a:t>(9a) ____  __________,</a:t>
            </a:r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 smtClean="0"/>
              <a:t>Dans (9b)___  __________ </a:t>
            </a:r>
            <a:r>
              <a:rPr lang="fr-FR" sz="1600" dirty="0"/>
              <a:t>il y a </a:t>
            </a:r>
            <a:r>
              <a:rPr lang="fr-FR" sz="1600" dirty="0" smtClean="0"/>
              <a:t>(10a) ___  ___________.</a:t>
            </a:r>
            <a:endParaRPr lang="fr-FR" sz="1600" dirty="0"/>
          </a:p>
          <a:p>
            <a:pPr>
              <a:lnSpc>
                <a:spcPct val="150000"/>
              </a:lnSpc>
            </a:pPr>
            <a:r>
              <a:rPr lang="fr-FR" sz="1600" dirty="0" smtClean="0"/>
              <a:t>(10c)___ _________ </a:t>
            </a:r>
            <a:r>
              <a:rPr lang="fr-FR" sz="1600" dirty="0"/>
              <a:t>renversa </a:t>
            </a:r>
            <a:r>
              <a:rPr lang="fr-FR" sz="1600" dirty="0" smtClean="0"/>
              <a:t>(9c) ___  __________;</a:t>
            </a:r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 smtClean="0"/>
              <a:t>(9c)___  __________ renversa (8c) ____ __________ ;</a:t>
            </a:r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 smtClean="0"/>
              <a:t>(8c)___ _________renversa (7c) ____  ____________;</a:t>
            </a:r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/>
              <a:t>(7c) ____  </a:t>
            </a:r>
            <a:r>
              <a:rPr lang="fr-FR" sz="1600" dirty="0" smtClean="0"/>
              <a:t>__________renversa (6c</a:t>
            </a:r>
            <a:r>
              <a:rPr lang="fr-FR" sz="1600" dirty="0"/>
              <a:t>) ____  ____________;</a:t>
            </a:r>
            <a:br>
              <a:rPr lang="fr-FR" sz="1600" dirty="0"/>
            </a:br>
            <a:r>
              <a:rPr lang="fr-FR" sz="1600" dirty="0" smtClean="0"/>
              <a:t>(</a:t>
            </a:r>
            <a:r>
              <a:rPr lang="fr-FR" sz="1600" dirty="0"/>
              <a:t>6</a:t>
            </a:r>
            <a:r>
              <a:rPr lang="fr-FR" sz="1600" dirty="0" smtClean="0"/>
              <a:t>c</a:t>
            </a:r>
            <a:r>
              <a:rPr lang="fr-FR" sz="1600" dirty="0"/>
              <a:t>) ____  ____________renversa </a:t>
            </a:r>
            <a:r>
              <a:rPr lang="fr-FR" sz="1600" dirty="0" smtClean="0"/>
              <a:t>(5c</a:t>
            </a:r>
            <a:r>
              <a:rPr lang="fr-FR" sz="1600" dirty="0"/>
              <a:t>) ____ </a:t>
            </a:r>
            <a:r>
              <a:rPr lang="fr-FR" sz="1600" dirty="0" smtClean="0"/>
              <a:t>___________;</a:t>
            </a:r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 smtClean="0"/>
              <a:t>(</a:t>
            </a:r>
            <a:r>
              <a:rPr lang="fr-FR" sz="1600" dirty="0"/>
              <a:t>5</a:t>
            </a:r>
            <a:r>
              <a:rPr lang="fr-FR" sz="1600" dirty="0" smtClean="0"/>
              <a:t>c</a:t>
            </a:r>
            <a:r>
              <a:rPr lang="fr-FR" sz="1600" dirty="0"/>
              <a:t>) ____  ____________renversa </a:t>
            </a:r>
            <a:r>
              <a:rPr lang="fr-FR" sz="1600" dirty="0" smtClean="0"/>
              <a:t>(4c</a:t>
            </a:r>
            <a:r>
              <a:rPr lang="fr-FR" sz="1600" dirty="0"/>
              <a:t>) ____  ____________;</a:t>
            </a:r>
            <a:br>
              <a:rPr lang="fr-FR" sz="1600" dirty="0"/>
            </a:br>
            <a:r>
              <a:rPr lang="fr-FR" sz="1600" dirty="0" smtClean="0"/>
              <a:t>(4c</a:t>
            </a:r>
            <a:r>
              <a:rPr lang="fr-FR" sz="1600" dirty="0"/>
              <a:t>) ____  ____________renversa </a:t>
            </a:r>
            <a:r>
              <a:rPr lang="fr-FR" sz="1600" dirty="0" smtClean="0"/>
              <a:t>(3c</a:t>
            </a:r>
            <a:r>
              <a:rPr lang="fr-FR" sz="1600" dirty="0"/>
              <a:t>) ____  ____________;</a:t>
            </a:r>
            <a:br>
              <a:rPr lang="fr-FR" sz="1600" dirty="0"/>
            </a:br>
            <a:r>
              <a:rPr lang="fr-FR" sz="1600" dirty="0" smtClean="0"/>
              <a:t>(3c</a:t>
            </a:r>
            <a:r>
              <a:rPr lang="fr-FR" sz="1600" dirty="0"/>
              <a:t>) ____  ____________ renversa </a:t>
            </a:r>
            <a:r>
              <a:rPr lang="fr-FR" sz="1600" dirty="0" smtClean="0"/>
              <a:t>(2c</a:t>
            </a:r>
            <a:r>
              <a:rPr lang="fr-FR" sz="1600" dirty="0"/>
              <a:t>) ____  ____________; </a:t>
            </a:r>
            <a:br>
              <a:rPr lang="fr-FR" sz="1600" dirty="0"/>
            </a:br>
            <a:r>
              <a:rPr lang="fr-FR" sz="1600" dirty="0" smtClean="0"/>
              <a:t>(2c</a:t>
            </a:r>
            <a:r>
              <a:rPr lang="fr-FR" sz="1600" dirty="0"/>
              <a:t>) ____  ____________renversa </a:t>
            </a:r>
            <a:r>
              <a:rPr lang="fr-FR" sz="1600" dirty="0" smtClean="0"/>
              <a:t>(1c</a:t>
            </a:r>
            <a:r>
              <a:rPr lang="fr-FR" sz="1600" dirty="0"/>
              <a:t>) ____  ____________;</a:t>
            </a:r>
            <a:br>
              <a:rPr lang="fr-FR" sz="1600" dirty="0"/>
            </a:br>
            <a:r>
              <a:rPr lang="fr-FR" sz="1600" dirty="0" smtClean="0"/>
              <a:t>(1c</a:t>
            </a:r>
            <a:r>
              <a:rPr lang="fr-FR" sz="1600" dirty="0"/>
              <a:t>) ____  ____________renversa la ville </a:t>
            </a:r>
            <a:r>
              <a:rPr lang="fr-FR" sz="1600" dirty="0" smtClean="0"/>
              <a:t>de </a:t>
            </a:r>
            <a:r>
              <a:rPr lang="fr-FR" sz="1600" strike="sngStrike" dirty="0" smtClean="0"/>
              <a:t>___________</a:t>
            </a:r>
            <a:r>
              <a:rPr lang="fr-FR" sz="1600" dirty="0" smtClean="0"/>
              <a:t>.</a:t>
            </a:r>
            <a:endParaRPr lang="fr-FR" sz="1600" dirty="0"/>
          </a:p>
        </p:txBody>
      </p:sp>
      <p:sp>
        <p:nvSpPr>
          <p:cNvPr id="7" name="Cloud Callout 6"/>
          <p:cNvSpPr/>
          <p:nvPr/>
        </p:nvSpPr>
        <p:spPr>
          <a:xfrm>
            <a:off x="4207326" y="147914"/>
            <a:ext cx="2329205" cy="1336969"/>
          </a:xfrm>
          <a:prstGeom prst="cloudCallout">
            <a:avLst>
              <a:gd name="adj1" fmla="val -71834"/>
              <a:gd name="adj2" fmla="val -3682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</a:rPr>
              <a:t>Chose the name of a town for your </a:t>
            </a:r>
            <a:r>
              <a:rPr lang="en-GB" sz="1600" dirty="0" smtClean="0">
                <a:solidFill>
                  <a:schemeClr val="tx1"/>
                </a:solidFill>
              </a:rPr>
              <a:t>title.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>
                <a:solidFill>
                  <a:schemeClr val="tx1"/>
                </a:solidFill>
              </a:rPr>
              <a:t>2</a:t>
            </a:r>
            <a:r>
              <a:rPr lang="en-GB" b="1" dirty="0" smtClean="0">
                <a:solidFill>
                  <a:schemeClr val="tx1"/>
                </a:solidFill>
              </a:rPr>
              <a:t>4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6883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44450" y="107950"/>
            <a:ext cx="6119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2400" b="1">
                <a:latin typeface="Arial" panose="020B0604020202020204" pitchFamily="34" charset="0"/>
                <a:cs typeface="Arial" panose="020B0604020202020204" pitchFamily="34" charset="0"/>
              </a:rPr>
              <a:t>Subject pronouns</a:t>
            </a:r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8" t="14632" r="34256" b="10568"/>
          <a:stretch>
            <a:fillRect/>
          </a:stretch>
        </p:blipFill>
        <p:spPr bwMode="auto">
          <a:xfrm>
            <a:off x="188913" y="649288"/>
            <a:ext cx="1100137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1431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188425"/>
              </p:ext>
            </p:extLst>
          </p:nvPr>
        </p:nvGraphicFramePr>
        <p:xfrm>
          <a:off x="1331913" y="2490788"/>
          <a:ext cx="3968750" cy="3444096"/>
        </p:xfrm>
        <a:graphic>
          <a:graphicData uri="http://schemas.openxmlformats.org/drawingml/2006/table">
            <a:tbl>
              <a:tblPr/>
              <a:tblGrid>
                <a:gridCol w="16367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320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66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je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66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tu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you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(singular , familiar)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66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i</a:t>
                      </a: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l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66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elle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she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66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nous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we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66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vous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you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(plural/ formal)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66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ils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they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0" lang="es-E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masculine</a:t>
                      </a: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14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elles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they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0" lang="es-E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feminine</a:t>
                      </a: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69671" name="AutoShape 39"/>
          <p:cNvSpPr>
            <a:spLocks noChangeArrowheads="1"/>
          </p:cNvSpPr>
          <p:nvPr/>
        </p:nvSpPr>
        <p:spPr bwMode="auto">
          <a:xfrm>
            <a:off x="1123950" y="684213"/>
            <a:ext cx="1152525" cy="576262"/>
          </a:xfrm>
          <a:prstGeom prst="wedgeRoundRectCallout">
            <a:avLst>
              <a:gd name="adj1" fmla="val -80301"/>
              <a:gd name="adj2" fmla="val 45315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b="1" dirty="0" smtClean="0">
                <a:latin typeface="Arial" panose="020B0604020202020204" pitchFamily="34" charset="0"/>
              </a:rPr>
              <a:t>je</a:t>
            </a:r>
            <a:endParaRPr lang="en-GB" b="1" dirty="0">
              <a:latin typeface="Arial" panose="020B0604020202020204" pitchFamily="34" charset="0"/>
            </a:endParaRPr>
          </a:p>
        </p:txBody>
      </p:sp>
      <p:graphicFrame>
        <p:nvGraphicFramePr>
          <p:cNvPr id="69672" name="Object 40"/>
          <p:cNvGraphicFramePr>
            <a:graphicFrameLocks noChangeAspect="1"/>
          </p:cNvGraphicFramePr>
          <p:nvPr/>
        </p:nvGraphicFramePr>
        <p:xfrm>
          <a:off x="3500438" y="827088"/>
          <a:ext cx="1698625" cy="165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2" name="Bitmap Image" r:id="rId5" imgW="3409524" imgH="3323810" progId="Paint.Picture">
                  <p:embed/>
                </p:oleObj>
              </mc:Choice>
              <mc:Fallback>
                <p:oleObj name="Bitmap Image" r:id="rId5" imgW="3409524" imgH="33238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438" y="827088"/>
                        <a:ext cx="1698625" cy="165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73" name="AutoShape 41"/>
          <p:cNvSpPr>
            <a:spLocks noChangeArrowheads="1"/>
          </p:cNvSpPr>
          <p:nvPr/>
        </p:nvSpPr>
        <p:spPr bwMode="auto">
          <a:xfrm>
            <a:off x="2852738" y="323850"/>
            <a:ext cx="1152525" cy="576263"/>
          </a:xfrm>
          <a:prstGeom prst="wedgeRoundRectCallout">
            <a:avLst>
              <a:gd name="adj1" fmla="val 49037"/>
              <a:gd name="adj2" fmla="val 99310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b="1" dirty="0" err="1" smtClean="0">
                <a:latin typeface="Arial" panose="020B0604020202020204" pitchFamily="34" charset="0"/>
              </a:rPr>
              <a:t>tu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9675" name="Object 43"/>
          <p:cNvGraphicFramePr>
            <a:graphicFrameLocks noChangeAspect="1"/>
          </p:cNvGraphicFramePr>
          <p:nvPr/>
        </p:nvGraphicFramePr>
        <p:xfrm>
          <a:off x="0" y="3708400"/>
          <a:ext cx="1616075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3" name="Bitmap Image" r:id="rId7" imgW="4839375" imgH="3258005" progId="Paint.Picture">
                  <p:embed/>
                </p:oleObj>
              </mc:Choice>
              <mc:Fallback>
                <p:oleObj name="Bitmap Image" r:id="rId7" imgW="4839375" imgH="325800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708400"/>
                        <a:ext cx="1616075" cy="108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76" name="AutoShape 44"/>
          <p:cNvSpPr>
            <a:spLocks noChangeArrowheads="1"/>
          </p:cNvSpPr>
          <p:nvPr/>
        </p:nvSpPr>
        <p:spPr bwMode="auto">
          <a:xfrm>
            <a:off x="333375" y="3276600"/>
            <a:ext cx="935038" cy="576263"/>
          </a:xfrm>
          <a:prstGeom prst="wedgeRoundRectCallout">
            <a:avLst>
              <a:gd name="adj1" fmla="val 44736"/>
              <a:gd name="adj2" fmla="val 80028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9677" name="Object 45"/>
          <p:cNvGraphicFramePr>
            <a:graphicFrameLocks noChangeAspect="1"/>
          </p:cNvGraphicFramePr>
          <p:nvPr/>
        </p:nvGraphicFramePr>
        <p:xfrm>
          <a:off x="5013325" y="3954463"/>
          <a:ext cx="1700213" cy="112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4" name="Bitmap Image" r:id="rId9" imgW="4904762" imgH="3238952" progId="Paint.Picture">
                  <p:embed/>
                </p:oleObj>
              </mc:Choice>
              <mc:Fallback>
                <p:oleObj name="Bitmap Image" r:id="rId9" imgW="4904762" imgH="323895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3325" y="3954463"/>
                        <a:ext cx="1700213" cy="1122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78" name="AutoShape 46"/>
          <p:cNvSpPr>
            <a:spLocks noChangeArrowheads="1"/>
          </p:cNvSpPr>
          <p:nvPr/>
        </p:nvSpPr>
        <p:spPr bwMode="auto">
          <a:xfrm>
            <a:off x="5373688" y="3348038"/>
            <a:ext cx="935037" cy="576262"/>
          </a:xfrm>
          <a:prstGeom prst="wedgeRoundRectCallout">
            <a:avLst>
              <a:gd name="adj1" fmla="val -42870"/>
              <a:gd name="adj2" fmla="val 83333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elle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9679" name="Object 47"/>
          <p:cNvGraphicFramePr>
            <a:graphicFrameLocks noChangeAspect="1"/>
          </p:cNvGraphicFramePr>
          <p:nvPr/>
        </p:nvGraphicFramePr>
        <p:xfrm>
          <a:off x="260350" y="7164388"/>
          <a:ext cx="1800225" cy="165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5" name="Bitmap Image" r:id="rId11" imgW="2838846" imgH="2610214" progId="Paint.Picture">
                  <p:embed/>
                </p:oleObj>
              </mc:Choice>
              <mc:Fallback>
                <p:oleObj name="Bitmap Image" r:id="rId11" imgW="2838846" imgH="261021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" y="7164388"/>
                        <a:ext cx="1800225" cy="165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80" name="AutoShape 48"/>
          <p:cNvSpPr>
            <a:spLocks noChangeArrowheads="1"/>
          </p:cNvSpPr>
          <p:nvPr/>
        </p:nvSpPr>
        <p:spPr bwMode="auto">
          <a:xfrm>
            <a:off x="188913" y="6588125"/>
            <a:ext cx="1728787" cy="576263"/>
          </a:xfrm>
          <a:prstGeom prst="wedgeRoundRectCallout">
            <a:avLst>
              <a:gd name="adj1" fmla="val -8769"/>
              <a:gd name="adj2" fmla="val 99588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sz="2400" b="1" dirty="0" smtClean="0">
                <a:latin typeface="Arial" panose="020B0604020202020204" pitchFamily="34" charset="0"/>
              </a:rPr>
              <a:t>nous</a:t>
            </a:r>
            <a:endParaRPr lang="en-GB" sz="2400" b="1" dirty="0">
              <a:latin typeface="Arial" panose="020B0604020202020204" pitchFamily="34" charset="0"/>
            </a:endParaRPr>
          </a:p>
        </p:txBody>
      </p:sp>
      <p:graphicFrame>
        <p:nvGraphicFramePr>
          <p:cNvPr id="69681" name="Object 49"/>
          <p:cNvGraphicFramePr>
            <a:graphicFrameLocks noChangeAspect="1"/>
          </p:cNvGraphicFramePr>
          <p:nvPr/>
        </p:nvGraphicFramePr>
        <p:xfrm>
          <a:off x="2349500" y="6611938"/>
          <a:ext cx="2503488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6" name="Bitmap Image" r:id="rId13" imgW="5304762" imgH="2695951" progId="Paint.Picture">
                  <p:embed/>
                </p:oleObj>
              </mc:Choice>
              <mc:Fallback>
                <p:oleObj name="Bitmap Image" r:id="rId13" imgW="5304762" imgH="269595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0" y="6611938"/>
                        <a:ext cx="2503488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82" name="AutoShape 50"/>
          <p:cNvSpPr>
            <a:spLocks noChangeArrowheads="1"/>
          </p:cNvSpPr>
          <p:nvPr/>
        </p:nvSpPr>
        <p:spPr bwMode="auto">
          <a:xfrm>
            <a:off x="2205038" y="6251575"/>
            <a:ext cx="1152525" cy="576263"/>
          </a:xfrm>
          <a:prstGeom prst="wedgeRoundRectCallout">
            <a:avLst>
              <a:gd name="adj1" fmla="val -5370"/>
              <a:gd name="adj2" fmla="val 89944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sz="1600" b="1" dirty="0" err="1" smtClean="0">
                <a:latin typeface="Arial" panose="020B0604020202020204" pitchFamily="34" charset="0"/>
              </a:rPr>
              <a:t>vous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9684" name="Object 52"/>
          <p:cNvGraphicFramePr>
            <a:graphicFrameLocks noChangeAspect="1"/>
          </p:cNvGraphicFramePr>
          <p:nvPr/>
        </p:nvGraphicFramePr>
        <p:xfrm>
          <a:off x="4437063" y="7796213"/>
          <a:ext cx="1749425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7" name="Bitmap Image" r:id="rId15" imgW="4933333" imgH="3296110" progId="Paint.Picture">
                  <p:embed/>
                </p:oleObj>
              </mc:Choice>
              <mc:Fallback>
                <p:oleObj name="Bitmap Image" r:id="rId15" imgW="4933333" imgH="32961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7063" y="7796213"/>
                        <a:ext cx="1749425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85" name="AutoShape 53"/>
          <p:cNvSpPr>
            <a:spLocks noChangeArrowheads="1"/>
          </p:cNvSpPr>
          <p:nvPr/>
        </p:nvSpPr>
        <p:spPr bwMode="auto">
          <a:xfrm>
            <a:off x="4824413" y="7164388"/>
            <a:ext cx="1773237" cy="576262"/>
          </a:xfrm>
          <a:prstGeom prst="wedgeRoundRectCallout">
            <a:avLst>
              <a:gd name="adj1" fmla="val -49463"/>
              <a:gd name="adj2" fmla="val 106472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elles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385321" y="8679879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40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90" y="27112"/>
            <a:ext cx="6525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The present tense (-ER regular verbs)</a:t>
            </a:r>
            <a:endParaRPr lang="en-GB" sz="24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45644"/>
              </p:ext>
            </p:extLst>
          </p:nvPr>
        </p:nvGraphicFramePr>
        <p:xfrm>
          <a:off x="157088" y="6228184"/>
          <a:ext cx="3487936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57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24237"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/>
                        <a:t> - ER verb endings</a:t>
                      </a:r>
                      <a:endParaRPr lang="en-GB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4237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I</a:t>
                      </a:r>
                      <a:endParaRPr lang="en-GB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 - e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4237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You (</a:t>
                      </a:r>
                      <a:r>
                        <a:rPr lang="en-GB" sz="1800" dirty="0" err="1" smtClean="0"/>
                        <a:t>sg</a:t>
                      </a:r>
                      <a:r>
                        <a:rPr lang="en-GB" sz="1800" dirty="0" smtClean="0"/>
                        <a:t>)</a:t>
                      </a:r>
                      <a:endParaRPr lang="en-GB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 - </a:t>
                      </a:r>
                      <a:r>
                        <a:rPr lang="en-GB" sz="2000" b="1" dirty="0" err="1" smtClean="0">
                          <a:solidFill>
                            <a:schemeClr val="tx1"/>
                          </a:solidFill>
                        </a:rPr>
                        <a:t>es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4237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He / She / It</a:t>
                      </a:r>
                      <a:endParaRPr lang="en-GB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 - e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4237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We</a:t>
                      </a:r>
                      <a:endParaRPr lang="en-GB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 - </a:t>
                      </a:r>
                      <a:r>
                        <a:rPr lang="en-GB" sz="2000" b="1" dirty="0" err="1" smtClean="0">
                          <a:solidFill>
                            <a:schemeClr val="tx1"/>
                          </a:solidFill>
                        </a:rPr>
                        <a:t>ons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4237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You (</a:t>
                      </a:r>
                      <a:r>
                        <a:rPr lang="en-GB" sz="1800" dirty="0" err="1" smtClean="0"/>
                        <a:t>pl</a:t>
                      </a:r>
                      <a:r>
                        <a:rPr lang="en-GB" sz="1800" dirty="0" smtClean="0"/>
                        <a:t>)</a:t>
                      </a:r>
                      <a:endParaRPr lang="en-GB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 - </a:t>
                      </a:r>
                      <a:r>
                        <a:rPr lang="en-GB" sz="2000" b="1" dirty="0" err="1" smtClean="0">
                          <a:solidFill>
                            <a:schemeClr val="tx1"/>
                          </a:solidFill>
                        </a:rPr>
                        <a:t>ez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4237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They</a:t>
                      </a:r>
                      <a:endParaRPr lang="en-GB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 - </a:t>
                      </a:r>
                      <a:r>
                        <a:rPr lang="en-GB" sz="2000" b="1" dirty="0" err="1" smtClean="0">
                          <a:solidFill>
                            <a:schemeClr val="tx1"/>
                          </a:solidFill>
                        </a:rPr>
                        <a:t>ent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6632" y="488777"/>
            <a:ext cx="6741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English verbs in their INFINITIVE form have the word ‘to’ in front. French infinitives often end in –ER. Here are some examples:</a:t>
            </a:r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734933"/>
              </p:ext>
            </p:extLst>
          </p:nvPr>
        </p:nvGraphicFramePr>
        <p:xfrm>
          <a:off x="1003362" y="1135108"/>
          <a:ext cx="4572000" cy="201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517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8786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dance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danser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8786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swim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nager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8786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wear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porter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8786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speak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parler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8786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visit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visiter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8786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play (instrument)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jouer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3528" y="3264446"/>
            <a:ext cx="21507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To say who is doing the action of the verb, in English we add a pronoun to the front, and for he / she / it we add an –s to the verb.  In French, we add a different ending for each person.  </a:t>
            </a:r>
            <a:endParaRPr lang="en-GB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628053"/>
              </p:ext>
            </p:extLst>
          </p:nvPr>
        </p:nvGraphicFramePr>
        <p:xfrm>
          <a:off x="2276128" y="3858642"/>
          <a:ext cx="4464496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5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594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dance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 </a:t>
                      </a:r>
                      <a:r>
                        <a:rPr lang="en-GB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dans</a:t>
                      </a:r>
                      <a:r>
                        <a:rPr lang="en-GB" sz="1800" b="1" dirty="0" err="1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GB" sz="1800" b="1" dirty="0" smtClean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 (</a:t>
                      </a:r>
                      <a:r>
                        <a:rPr lang="en-GB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sg</a:t>
                      </a:r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dance</a:t>
                      </a:r>
                      <a:endParaRPr lang="en-GB" sz="1800" dirty="0" smtClean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dans</a:t>
                      </a:r>
                      <a:r>
                        <a:rPr lang="en-GB" sz="1800" b="1" dirty="0" err="1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</a:t>
                      </a:r>
                      <a:endParaRPr lang="en-GB" sz="1800" b="1" dirty="0" smtClean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 / She / It dance</a:t>
                      </a:r>
                      <a:r>
                        <a:rPr lang="en-GB" sz="1800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Elle </a:t>
                      </a:r>
                      <a:r>
                        <a:rPr lang="en-GB" sz="18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dans</a:t>
                      </a:r>
                      <a:r>
                        <a:rPr lang="en-GB" sz="1800" b="1" baseline="0" dirty="0" err="1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GB" sz="1800" b="1" dirty="0" smtClean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 dance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Nous </a:t>
                      </a:r>
                      <a:r>
                        <a:rPr lang="en-GB" sz="18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dans</a:t>
                      </a:r>
                      <a:r>
                        <a:rPr lang="en-GB" sz="1800" b="1" dirty="0" err="1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ons</a:t>
                      </a:r>
                      <a:endParaRPr lang="en-GB" sz="1800" b="1" dirty="0" smtClean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 (</a:t>
                      </a:r>
                      <a:r>
                        <a:rPr lang="en-GB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</a:t>
                      </a:r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dance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Vous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dans</a:t>
                      </a:r>
                      <a:r>
                        <a:rPr lang="en-GB" sz="1800" b="1" dirty="0" err="1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ez</a:t>
                      </a:r>
                      <a:endParaRPr lang="en-GB" sz="1800" b="1" dirty="0" smtClean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They dance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Ils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elles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dans</a:t>
                      </a:r>
                      <a:r>
                        <a:rPr lang="en-GB" sz="1800" b="1" baseline="0" dirty="0" err="1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</a:t>
                      </a:r>
                      <a:endParaRPr lang="en-GB" sz="1800" b="1" dirty="0" smtClean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789040" y="6300192"/>
            <a:ext cx="22953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Summary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To say what someone does or is doing in French, remove the –ER from the infinitive and add the endings for each person, as in the table left: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2267372" y="3203848"/>
            <a:ext cx="4590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Look at the verb </a:t>
            </a:r>
            <a:r>
              <a:rPr lang="en-GB" dirty="0" err="1" smtClean="0"/>
              <a:t>danser</a:t>
            </a:r>
            <a:r>
              <a:rPr lang="en-GB" dirty="0" smtClean="0"/>
              <a:t> (to dance):</a:t>
            </a:r>
            <a:endParaRPr lang="en-GB" dirty="0"/>
          </a:p>
        </p:txBody>
      </p:sp>
      <p:sp>
        <p:nvSpPr>
          <p:cNvPr id="12" name="Rounded Rectangle 11"/>
          <p:cNvSpPr/>
          <p:nvPr/>
        </p:nvSpPr>
        <p:spPr>
          <a:xfrm>
            <a:off x="6385321" y="8679879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98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843" name="Group 59"/>
          <p:cNvGraphicFramePr>
            <a:graphicFrameLocks noGrp="1"/>
          </p:cNvGraphicFramePr>
          <p:nvPr>
            <p:extLst/>
          </p:nvPr>
        </p:nvGraphicFramePr>
        <p:xfrm>
          <a:off x="354806" y="1310549"/>
          <a:ext cx="6264275" cy="4602480"/>
        </p:xfrm>
        <a:graphic>
          <a:graphicData uri="http://schemas.openxmlformats.org/drawingml/2006/table">
            <a:tbl>
              <a:tblPr/>
              <a:tblGrid>
                <a:gridCol w="16557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57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2954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Expressing likes and dislikes – 3 verbs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91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AIMER– to like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ADORER– to love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DÉTESTER- to hate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9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 /J’(I)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aime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adore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déteste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0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(You inf., sg.)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aimes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adores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détestes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92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Il/Elle/On (He/She/We)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aime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adore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déteste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9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Nous (We)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aimons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adorons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détestons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692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Vous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 You  formal/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aimez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adorez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détestez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692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Ils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(They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masc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masc+fem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aiment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adorent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692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Elles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(They fem.)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52259" name="Text Box 35"/>
          <p:cNvSpPr txBox="1">
            <a:spLocks noChangeArrowheads="1"/>
          </p:cNvSpPr>
          <p:nvPr/>
        </p:nvSpPr>
        <p:spPr bwMode="auto">
          <a:xfrm>
            <a:off x="115888" y="34925"/>
            <a:ext cx="6742112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AIMER, ADORER, DÉTESTER - expressing 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likes and dislikes</a:t>
            </a:r>
          </a:p>
        </p:txBody>
      </p:sp>
      <p:sp>
        <p:nvSpPr>
          <p:cNvPr id="52260" name="Text Box 36"/>
          <p:cNvSpPr txBox="1">
            <a:spLocks noChangeArrowheads="1"/>
          </p:cNvSpPr>
          <p:nvPr/>
        </p:nvSpPr>
        <p:spPr bwMode="auto">
          <a:xfrm>
            <a:off x="131337" y="453037"/>
            <a:ext cx="62642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Make sure you use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the correct 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personal 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pronoun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verb ending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 I / you/ he /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she etc.) to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show who likes what.</a:t>
            </a:r>
          </a:p>
        </p:txBody>
      </p:sp>
      <p:sp>
        <p:nvSpPr>
          <p:cNvPr id="52261" name="Text Box 37"/>
          <p:cNvSpPr txBox="1">
            <a:spLocks noChangeArrowheads="1"/>
          </p:cNvSpPr>
          <p:nvPr/>
        </p:nvSpPr>
        <p:spPr bwMode="auto">
          <a:xfrm>
            <a:off x="162169" y="5431281"/>
            <a:ext cx="696389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GB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All –ER verbs in French work in this way.  Here are three more examples: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8822" name="Group 38"/>
          <p:cNvGraphicFramePr>
            <a:graphicFrameLocks noGrp="1"/>
          </p:cNvGraphicFramePr>
          <p:nvPr>
            <p:extLst/>
          </p:nvPr>
        </p:nvGraphicFramePr>
        <p:xfrm>
          <a:off x="322283" y="6374034"/>
          <a:ext cx="3817142" cy="1188720"/>
        </p:xfrm>
        <a:graphic>
          <a:graphicData uri="http://schemas.openxmlformats.org/drawingml/2006/table">
            <a:tbl>
              <a:tblPr/>
              <a:tblGrid>
                <a:gridCol w="15270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900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06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manger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eat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15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écouter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listen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06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parler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speak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Text Box 37"/>
          <p:cNvSpPr txBox="1">
            <a:spLocks noChangeArrowheads="1"/>
          </p:cNvSpPr>
          <p:nvPr/>
        </p:nvSpPr>
        <p:spPr bwMode="auto">
          <a:xfrm>
            <a:off x="115888" y="7740352"/>
            <a:ext cx="65534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NB: You always need to use the definite article (the) with AIMER to say you like / don’t like something.</a:t>
            </a: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37"/>
          <p:cNvSpPr txBox="1">
            <a:spLocks noChangeArrowheads="1"/>
          </p:cNvSpPr>
          <p:nvPr/>
        </p:nvSpPr>
        <p:spPr bwMode="auto">
          <a:xfrm>
            <a:off x="117053" y="8386683"/>
            <a:ext cx="62642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J’aime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pizza = I like pizza</a:t>
            </a: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3" descr="C:\Users\Antonio\320,000 Imágenes\Content - 25KV1\Food\Food 4\PIZZA1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048" y="8343332"/>
            <a:ext cx="800713" cy="70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6385321" y="8679879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57192" y="4801722"/>
            <a:ext cx="1478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 smtClean="0"/>
          </a:p>
          <a:p>
            <a:r>
              <a:rPr lang="en-GB" b="1" dirty="0" err="1" smtClean="0"/>
              <a:t>d</a:t>
            </a:r>
            <a:r>
              <a:rPr lang="en-GB" b="1" dirty="0" err="1" smtClean="0">
                <a:cs typeface="Arial" panose="020B0604020202020204" pitchFamily="34" charset="0"/>
              </a:rPr>
              <a:t>é</a:t>
            </a:r>
            <a:r>
              <a:rPr lang="en-GB" b="1" dirty="0" err="1" smtClean="0"/>
              <a:t>testent</a:t>
            </a:r>
            <a:endParaRPr lang="en-US" b="1" dirty="0"/>
          </a:p>
        </p:txBody>
      </p:sp>
      <p:sp>
        <p:nvSpPr>
          <p:cNvPr id="20" name="AutoShape 4">
            <a:hlinkClick r:id="" action="ppaction://noaction">
              <a:snd r:embed="rId4" name="meencanta.wav"/>
            </a:hlinkClick>
          </p:cNvPr>
          <p:cNvSpPr>
            <a:spLocks noChangeArrowheads="1"/>
          </p:cNvSpPr>
          <p:nvPr/>
        </p:nvSpPr>
        <p:spPr bwMode="auto">
          <a:xfrm>
            <a:off x="4149080" y="1995030"/>
            <a:ext cx="288032" cy="233931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89240" y="1911327"/>
            <a:ext cx="481390" cy="33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>
            <a:hlinkClick r:id="" action="ppaction://noaction">
              <a:snd r:embed="rId6" name="megusta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920" y="1924459"/>
            <a:ext cx="436989" cy="336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68853" y="1920677"/>
            <a:ext cx="481390" cy="33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745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90" y="27112"/>
            <a:ext cx="6525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The present tense (</a:t>
            </a:r>
            <a:r>
              <a:rPr lang="en-GB" sz="2400" b="1" dirty="0" err="1"/>
              <a:t>d</a:t>
            </a:r>
            <a:r>
              <a:rPr lang="en-GB" sz="2400" b="1" dirty="0" err="1" smtClean="0"/>
              <a:t>anser</a:t>
            </a:r>
            <a:r>
              <a:rPr lang="en-GB" sz="2400" b="1" dirty="0" smtClean="0"/>
              <a:t> – to dance)</a:t>
            </a:r>
            <a:endParaRPr lang="en-GB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4002" y="289521"/>
            <a:ext cx="674136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A</a:t>
            </a:r>
            <a:r>
              <a:rPr lang="en-GB" dirty="0" smtClean="0"/>
              <a:t>  DANSER (to dance) is a regular verb.  Fill in the English for each part: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58581" y="2939453"/>
            <a:ext cx="6741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B</a:t>
            </a:r>
            <a:r>
              <a:rPr lang="en-GB" dirty="0" smtClean="0"/>
              <a:t>  Complete these sentences with the correct part of the verb.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59378" y="5416932"/>
            <a:ext cx="6741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C</a:t>
            </a:r>
            <a:r>
              <a:rPr lang="en-GB" dirty="0" smtClean="0"/>
              <a:t>  Write these sentences in French.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541774"/>
              </p:ext>
            </p:extLst>
          </p:nvPr>
        </p:nvGraphicFramePr>
        <p:xfrm>
          <a:off x="191198" y="5868144"/>
          <a:ext cx="644404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440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 I love France.</a:t>
                      </a:r>
                      <a:br>
                        <a:rPr lang="en-GB" dirty="0" smtClean="0"/>
                      </a:b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 We speak French.</a:t>
                      </a:r>
                      <a:br>
                        <a:rPr lang="en-GB" dirty="0" smtClean="0"/>
                      </a:b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3 They</a:t>
                      </a:r>
                      <a:r>
                        <a:rPr lang="en-GB" baseline="0" dirty="0" smtClean="0"/>
                        <a:t> (m) visit Paris.</a:t>
                      </a:r>
                      <a:r>
                        <a:rPr lang="en-GB" dirty="0" smtClean="0"/>
                        <a:t/>
                      </a:r>
                      <a:br>
                        <a:rPr lang="en-GB" dirty="0" smtClean="0"/>
                      </a:b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4 She likes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Kirikou</a:t>
                      </a:r>
                      <a:r>
                        <a:rPr lang="en-GB" dirty="0" smtClean="0"/>
                        <a:t>.</a:t>
                      </a:r>
                      <a:br>
                        <a:rPr lang="en-GB" dirty="0" smtClean="0"/>
                      </a:b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5  Do you like pizza</a:t>
                      </a:r>
                      <a:r>
                        <a:rPr lang="en-GB" baseline="0" dirty="0" smtClean="0"/>
                        <a:t>?</a:t>
                      </a:r>
                      <a:br>
                        <a:rPr lang="en-GB" baseline="0" dirty="0" smtClean="0"/>
                      </a:b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026669"/>
              </p:ext>
            </p:extLst>
          </p:nvPr>
        </p:nvGraphicFramePr>
        <p:xfrm>
          <a:off x="341330" y="3574243"/>
          <a:ext cx="644404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440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 Je _______ avec ma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famille</a:t>
                      </a:r>
                      <a:r>
                        <a:rPr lang="en-GB" baseline="0" dirty="0" smtClean="0"/>
                        <a:t>.  (manger)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 Il</a:t>
                      </a:r>
                      <a:r>
                        <a:rPr lang="en-GB" baseline="0" dirty="0" smtClean="0"/>
                        <a:t> _______________ au foot. (</a:t>
                      </a:r>
                      <a:r>
                        <a:rPr lang="en-GB" baseline="0" dirty="0" err="1" smtClean="0"/>
                        <a:t>jouer</a:t>
                      </a:r>
                      <a:r>
                        <a:rPr lang="en-GB" baseline="0" dirty="0" smtClean="0"/>
                        <a:t>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3 Pierre</a:t>
                      </a:r>
                      <a:r>
                        <a:rPr lang="en-GB" baseline="0" dirty="0" smtClean="0"/>
                        <a:t> et Maurice</a:t>
                      </a:r>
                      <a:r>
                        <a:rPr lang="en-GB" dirty="0" smtClean="0"/>
                        <a:t> ________ le</a:t>
                      </a:r>
                      <a:r>
                        <a:rPr lang="en-GB" baseline="0" dirty="0" smtClean="0"/>
                        <a:t> cinema. (aimer)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4 Nous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____________ la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musique</a:t>
                      </a:r>
                      <a:r>
                        <a:rPr lang="en-GB" baseline="0" dirty="0" smtClean="0"/>
                        <a:t> pop! (adorer)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5 Elle _______________les maths. (detester)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6135175" y="8645799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2</a:t>
            </a:r>
            <a:r>
              <a:rPr lang="en-US" b="1" dirty="0" smtClean="0">
                <a:solidFill>
                  <a:schemeClr val="tx1"/>
                </a:solidFill>
              </a:rPr>
              <a:t>8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836861"/>
              </p:ext>
            </p:extLst>
          </p:nvPr>
        </p:nvGraphicFramePr>
        <p:xfrm>
          <a:off x="1484784" y="820774"/>
          <a:ext cx="4464496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5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594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dance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 </a:t>
                      </a:r>
                      <a:r>
                        <a:rPr lang="en-GB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dans</a:t>
                      </a:r>
                      <a:r>
                        <a:rPr lang="en-GB" sz="1800" b="1" dirty="0" err="1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GB" sz="1800" b="1" dirty="0" smtClean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 smtClean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dans</a:t>
                      </a:r>
                      <a:r>
                        <a:rPr lang="en-GB" sz="1800" b="1" dirty="0" err="1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</a:t>
                      </a:r>
                      <a:endParaRPr lang="en-GB" sz="1800" b="1" dirty="0" smtClean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Elle </a:t>
                      </a:r>
                      <a:r>
                        <a:rPr lang="en-GB" sz="18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dans</a:t>
                      </a:r>
                      <a:r>
                        <a:rPr lang="en-GB" sz="1800" b="1" baseline="0" dirty="0" err="1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GB" sz="1800" b="1" dirty="0" smtClean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Nous </a:t>
                      </a:r>
                      <a:r>
                        <a:rPr lang="en-GB" sz="18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dans</a:t>
                      </a:r>
                      <a:r>
                        <a:rPr lang="en-GB" sz="1800" b="1" dirty="0" err="1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ons</a:t>
                      </a:r>
                      <a:endParaRPr lang="en-GB" sz="1800" b="1" dirty="0" smtClean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Vous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dans</a:t>
                      </a:r>
                      <a:r>
                        <a:rPr lang="en-GB" sz="1800" b="1" dirty="0" err="1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ez</a:t>
                      </a:r>
                      <a:endParaRPr lang="en-GB" sz="1800" b="1" dirty="0" smtClean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Ils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elles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dans</a:t>
                      </a:r>
                      <a:r>
                        <a:rPr lang="en-GB" sz="1800" b="1" baseline="0" dirty="0" err="1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</a:t>
                      </a:r>
                      <a:endParaRPr lang="en-GB" sz="1800" b="1" dirty="0" smtClean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72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04664" y="27718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88640" y="-32156"/>
            <a:ext cx="6480720" cy="938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GB" altLang="en-US" sz="19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w Cen MT" panose="020B06020201040206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GB" altLang="en-US" sz="19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w Cen MT" panose="020B0602020104020603" pitchFamily="34" charset="0"/>
              </a:rPr>
              <a:t>Y6 Conversation: Example</a:t>
            </a:r>
            <a:endParaRPr kumimoji="0" lang="en-GB" altLang="en-US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w Cen MT" panose="020B06020201040206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fr-FR" altLang="en-US" sz="1900" b="1" i="0" u="none" strike="noStrike" cap="none" normalizeH="0" baseline="0" dirty="0" smtClean="0">
                <a:ln>
                  <a:noFill/>
                </a:ln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Comment </a:t>
            </a:r>
            <a:r>
              <a:rPr kumimoji="0" lang="fr-FR" altLang="en-US" sz="1900" b="1" i="0" u="none" strike="noStrike" cap="none" normalizeH="0" baseline="0" dirty="0" smtClean="0">
                <a:ln>
                  <a:noFill/>
                </a:ln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tu t’appelles?</a:t>
            </a:r>
            <a:endParaRPr kumimoji="0" lang="en-GB" altLang="en-US" sz="1900" b="0" i="0" u="none" strike="noStrike" cap="none" normalizeH="0" baseline="0" dirty="0" smtClean="0">
              <a:ln>
                <a:noFill/>
              </a:ln>
              <a:effectLst/>
              <a:latin typeface="Tw Cen MT" panose="020B06020201040206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fr-FR" altLang="en-US" sz="1900" b="0" i="1" u="none" strike="noStrike" cap="none" normalizeH="0" baseline="0" dirty="0" smtClean="0">
                <a:ln>
                  <a:noFill/>
                </a:ln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Je m’appelle Bob</a:t>
            </a:r>
            <a:endParaRPr kumimoji="0" lang="en-GB" altLang="en-US" sz="1900" b="0" i="0" u="none" strike="noStrike" cap="none" normalizeH="0" baseline="0" dirty="0" smtClean="0">
              <a:ln>
                <a:noFill/>
              </a:ln>
              <a:effectLst/>
              <a:latin typeface="Tw Cen MT" panose="020B06020201040206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fr-FR" altLang="en-US" sz="1900" b="1" i="0" u="none" strike="noStrike" cap="none" normalizeH="0" baseline="0" dirty="0" smtClean="0">
              <a:ln>
                <a:noFill/>
              </a:ln>
              <a:effectLst/>
              <a:latin typeface="Tw Cen MT" panose="020B0602020104020603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fr-FR" altLang="en-US" sz="1900" b="1" i="0" u="none" strike="noStrike" cap="none" normalizeH="0" baseline="0" dirty="0" smtClean="0">
                <a:ln>
                  <a:noFill/>
                </a:ln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Comment ça </a:t>
            </a:r>
            <a:r>
              <a:rPr kumimoji="0" lang="fr-FR" altLang="en-US" sz="1900" b="1" i="0" u="none" strike="noStrike" cap="none" normalizeH="0" baseline="0" dirty="0" smtClean="0">
                <a:ln>
                  <a:noFill/>
                </a:ln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va ?</a:t>
            </a:r>
            <a:endParaRPr kumimoji="0" lang="en-GB" altLang="en-US" sz="1900" b="0" i="0" u="none" strike="noStrike" cap="none" normalizeH="0" baseline="0" dirty="0" smtClean="0">
              <a:ln>
                <a:noFill/>
              </a:ln>
              <a:effectLst/>
              <a:latin typeface="Tw Cen MT" panose="020B06020201040206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fr-FR" altLang="en-US" sz="1900" b="0" i="1" u="none" strike="noStrike" cap="none" normalizeH="0" baseline="0" dirty="0" smtClean="0">
                <a:ln>
                  <a:noFill/>
                </a:ln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Ça va très bien merci.</a:t>
            </a:r>
            <a:endParaRPr kumimoji="0" lang="en-GB" altLang="en-US" sz="1900" b="0" i="0" u="none" strike="noStrike" cap="none" normalizeH="0" baseline="0" dirty="0" smtClean="0">
              <a:ln>
                <a:noFill/>
              </a:ln>
              <a:effectLst/>
              <a:latin typeface="Tw Cen MT" panose="020B06020201040206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fr-FR" altLang="en-US" sz="1900" b="1" i="0" u="none" strike="noStrike" cap="none" normalizeH="0" baseline="0" dirty="0" smtClean="0">
              <a:ln>
                <a:noFill/>
              </a:ln>
              <a:effectLst/>
              <a:latin typeface="Tw Cen MT" panose="020B0602020104020603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fr-FR" altLang="en-US" sz="1900" b="1" i="0" u="none" strike="noStrike" cap="none" normalizeH="0" baseline="0" dirty="0" smtClean="0">
                <a:ln>
                  <a:noFill/>
                </a:ln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Quel âge as-tu?</a:t>
            </a:r>
            <a:endParaRPr kumimoji="0" lang="en-GB" altLang="en-US" sz="1900" b="0" i="0" u="none" strike="noStrike" cap="none" normalizeH="0" baseline="0" dirty="0" smtClean="0">
              <a:ln>
                <a:noFill/>
              </a:ln>
              <a:effectLst/>
              <a:latin typeface="Tw Cen MT" panose="020B06020201040206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fr-FR" altLang="en-US" sz="1900" b="0" i="1" u="none" strike="noStrike" cap="none" normalizeH="0" baseline="0" dirty="0" smtClean="0">
                <a:ln>
                  <a:noFill/>
                </a:ln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J’ai dix ans</a:t>
            </a:r>
            <a:endParaRPr kumimoji="0" lang="en-GB" altLang="en-US" sz="1900" b="0" i="0" u="none" strike="noStrike" cap="none" normalizeH="0" baseline="0" dirty="0" smtClean="0">
              <a:ln>
                <a:noFill/>
              </a:ln>
              <a:effectLst/>
              <a:latin typeface="Tw Cen MT" panose="020B06020201040206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fr-FR" altLang="en-US" sz="1900" b="1" i="0" u="none" strike="noStrike" cap="none" normalizeH="0" baseline="0" dirty="0" smtClean="0">
              <a:ln>
                <a:noFill/>
              </a:ln>
              <a:effectLst/>
              <a:latin typeface="Tw Cen MT" panose="020B0602020104020603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fr-FR" altLang="en-US" sz="1900" b="1" i="0" u="none" strike="noStrike" cap="none" normalizeH="0" baseline="0" dirty="0" smtClean="0">
                <a:ln>
                  <a:noFill/>
                </a:ln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Quelle est la date de ton anniversaire?</a:t>
            </a:r>
            <a:endParaRPr kumimoji="0" lang="en-GB" altLang="en-US" sz="1900" b="0" i="0" u="none" strike="noStrike" cap="none" normalizeH="0" baseline="0" dirty="0" smtClean="0">
              <a:ln>
                <a:noFill/>
              </a:ln>
              <a:effectLst/>
              <a:latin typeface="Tw Cen MT" panose="020B06020201040206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fr-FR" altLang="en-US" sz="1900" b="0" i="1" u="none" strike="noStrike" cap="none" normalizeH="0" baseline="0" dirty="0" smtClean="0">
                <a:ln>
                  <a:noFill/>
                </a:ln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Mon anniversaire c’est le huit mai.</a:t>
            </a:r>
            <a:endParaRPr kumimoji="0" lang="en-GB" altLang="en-US" sz="1900" b="0" i="0" u="none" strike="noStrike" cap="none" normalizeH="0" baseline="0" dirty="0" smtClean="0">
              <a:ln>
                <a:noFill/>
              </a:ln>
              <a:effectLst/>
              <a:latin typeface="Tw Cen MT" panose="020B06020201040206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fr-FR" altLang="en-US" sz="1900" b="1" i="0" u="none" strike="noStrike" cap="none" normalizeH="0" baseline="0" dirty="0" smtClean="0">
              <a:ln>
                <a:noFill/>
              </a:ln>
              <a:effectLst/>
              <a:latin typeface="Tw Cen MT" panose="020B0602020104020603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fr-FR" altLang="en-US" sz="1900" b="1" i="0" u="none" strike="noStrike" cap="none" normalizeH="0" baseline="0" dirty="0" smtClean="0">
                <a:ln>
                  <a:noFill/>
                </a:ln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Tu as des frères ou des sœurs? </a:t>
            </a:r>
            <a:endParaRPr kumimoji="0" lang="en-GB" altLang="en-US" sz="1900" b="0" i="0" u="none" strike="noStrike" cap="none" normalizeH="0" baseline="0" dirty="0" smtClean="0">
              <a:ln>
                <a:noFill/>
              </a:ln>
              <a:effectLst/>
              <a:latin typeface="Tw Cen MT" panose="020B06020201040206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fr-FR" altLang="en-US" sz="1900" b="0" i="1" u="none" strike="noStrike" cap="none" normalizeH="0" baseline="0" dirty="0" smtClean="0">
                <a:ln>
                  <a:noFill/>
                </a:ln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J’ai une sœur qui s’appelle Bella. </a:t>
            </a:r>
            <a:r>
              <a:rPr kumimoji="0" lang="it-IT" altLang="en-US" sz="1900" b="0" i="1" u="none" strike="noStrike" cap="none" normalizeH="0" baseline="0" dirty="0" smtClean="0">
                <a:ln>
                  <a:noFill/>
                </a:ln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J’ai un frère qui s’appelle Ben.</a:t>
            </a:r>
            <a:endParaRPr kumimoji="0" lang="en-GB" altLang="en-US" sz="1900" b="0" i="0" u="none" strike="noStrike" cap="none" normalizeH="0" baseline="0" dirty="0" smtClean="0">
              <a:ln>
                <a:noFill/>
              </a:ln>
              <a:effectLst/>
              <a:latin typeface="Tw Cen MT" panose="020B06020201040206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fr-FR" altLang="en-US" sz="1900" b="1" i="0" u="none" strike="noStrike" cap="none" normalizeH="0" baseline="0" dirty="0" smtClean="0">
              <a:ln>
                <a:noFill/>
              </a:ln>
              <a:effectLst/>
              <a:latin typeface="Tw Cen MT" panose="020B0602020104020603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fr-FR" altLang="en-US" sz="1900" b="1" i="0" u="none" strike="noStrike" cap="none" normalizeH="0" baseline="0" dirty="0" smtClean="0">
                <a:ln>
                  <a:noFill/>
                </a:ln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Tu as un animal?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fr-FR" altLang="en-US" sz="1900" b="0" i="1" u="none" strike="noStrike" cap="none" normalizeH="0" baseline="0" dirty="0" smtClean="0">
                <a:ln>
                  <a:noFill/>
                </a:ln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J’ai un chat qui s’appelle Garfield. Il est grand et orange et blanc.</a:t>
            </a:r>
            <a:endParaRPr kumimoji="0" lang="en-GB" altLang="en-US" sz="1900" b="0" i="0" u="none" strike="noStrike" cap="none" normalizeH="0" baseline="0" dirty="0" smtClean="0">
              <a:ln>
                <a:noFill/>
              </a:ln>
              <a:effectLst/>
              <a:latin typeface="Tw Cen MT" panose="020B06020201040206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fr-FR" altLang="en-US" sz="1900" b="1" i="0" u="none" strike="noStrike" cap="none" normalizeH="0" baseline="0" dirty="0" smtClean="0">
              <a:ln>
                <a:noFill/>
              </a:ln>
              <a:effectLst/>
              <a:latin typeface="Tw Cen MT" panose="020B0602020104020603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fr-FR" altLang="en-US" sz="1900" b="1" i="0" u="none" strike="noStrike" cap="none" normalizeH="0" baseline="0" dirty="0" smtClean="0">
                <a:ln>
                  <a:noFill/>
                </a:ln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Où habites-tu? (</a:t>
            </a:r>
            <a:r>
              <a:rPr kumimoji="0" lang="en-US" altLang="en-US" sz="1900" b="1" i="0" u="none" strike="noStrike" cap="none" normalizeH="0" baseline="0" dirty="0" smtClean="0">
                <a:ln>
                  <a:noFill/>
                </a:ln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Say where you live. Which country? </a:t>
            </a:r>
            <a:endParaRPr kumimoji="0" lang="en-GB" altLang="en-US" sz="1900" b="0" i="0" u="none" strike="noStrike" cap="none" normalizeH="0" baseline="0" dirty="0" smtClean="0">
              <a:ln>
                <a:noFill/>
              </a:ln>
              <a:effectLst/>
              <a:latin typeface="Tw Cen MT" panose="020B06020201040206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altLang="en-US" sz="1900" b="1" i="0" u="none" strike="noStrike" cap="none" normalizeH="0" baseline="0" dirty="0" smtClean="0">
                <a:ln>
                  <a:noFill/>
                </a:ln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Is it in the north/south/west/east?)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fr-FR" altLang="en-US" sz="1900" i="1" u="none" strike="noStrike" cap="none" normalizeH="0" baseline="0" dirty="0" smtClean="0">
                <a:ln>
                  <a:noFill/>
                </a:ln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J’habite à Glasgow en Écosse. Glasgow est dans le sud de l’Écosse.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fr-FR" altLang="en-US" sz="1900" b="1" dirty="0">
              <a:latin typeface="Tw Cen MT" panose="020B06020201040206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fr-FR" altLang="en-US" sz="1900" b="1" u="none" strike="noStrike" cap="none" normalizeH="0" baseline="0" dirty="0" smtClean="0">
                <a:ln>
                  <a:noFill/>
                </a:ln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Qu’est-ce qu’il y a à </a:t>
            </a:r>
            <a:r>
              <a:rPr lang="fr-FR" altLang="en-US" sz="1900" b="1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Cambridge</a:t>
            </a:r>
            <a:r>
              <a:rPr kumimoji="0" lang="fr-FR" altLang="en-US" sz="1900" b="1" u="none" strike="noStrike" cap="none" normalizeH="0" baseline="0" dirty="0" smtClean="0">
                <a:ln>
                  <a:noFill/>
                </a:ln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fr-FR" altLang="en-US" sz="1900" i="1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 Glasgow il y a des magasins, des musées et une bibliothèque </a:t>
            </a:r>
            <a:r>
              <a:rPr kumimoji="0" lang="fr-FR" altLang="en-US" sz="1900" i="1" u="none" strike="noStrike" cap="none" normalizeH="0" baseline="0" dirty="0" smtClean="0">
                <a:ln>
                  <a:noFill/>
                </a:ln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fr-FR" altLang="en-US" sz="1900" b="1" dirty="0" smtClean="0">
              <a:latin typeface="Tw Cen MT" panose="020B0602020104020603" pitchFamily="34" charset="0"/>
              <a:cs typeface="Times New Roman" panose="02020603050405020304" pitchFamily="18" charset="0"/>
            </a:endParaRPr>
          </a:p>
          <a:p>
            <a:r>
              <a:rPr lang="fr-FR" altLang="en-US" sz="1900" b="1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Quelles </a:t>
            </a:r>
            <a:r>
              <a:rPr lang="fr-FR" altLang="en-US" sz="1900" b="1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langues </a:t>
            </a:r>
            <a:r>
              <a:rPr lang="fr-FR" altLang="en-US" sz="1900" b="1" dirty="0">
                <a:latin typeface="Tw Cen MT" panose="020B0602020104020603" pitchFamily="34" charset="0"/>
                <a:cs typeface="Times New Roman" panose="02020603050405020304" pitchFamily="18" charset="0"/>
              </a:rPr>
              <a:t>parles-tu?</a:t>
            </a:r>
            <a:r>
              <a:rPr lang="fr-FR" altLang="en-US" sz="1900" i="1" dirty="0">
                <a:latin typeface="Tw Cen MT" panose="020B0602020104020603" pitchFamily="34" charset="0"/>
                <a:cs typeface="Times New Roman" panose="02020603050405020304" pitchFamily="18" charset="0"/>
              </a:rPr>
              <a:t> </a:t>
            </a:r>
            <a:endParaRPr lang="fr-FR" altLang="en-US" sz="1900" i="1" dirty="0" smtClean="0">
              <a:latin typeface="Tw Cen MT" panose="020B0602020104020603" pitchFamily="34" charset="0"/>
              <a:cs typeface="Times New Roman" panose="02020603050405020304" pitchFamily="18" charset="0"/>
            </a:endParaRPr>
          </a:p>
          <a:p>
            <a:r>
              <a:rPr lang="fr-FR" altLang="en-US" sz="1900" i="1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Je parle anglais et un peu de français</a:t>
            </a:r>
          </a:p>
          <a:p>
            <a:endParaRPr lang="fr-FR" altLang="en-US" sz="1600" i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>
                <a:solidFill>
                  <a:schemeClr val="tx1"/>
                </a:solidFill>
              </a:rPr>
              <a:t>2</a:t>
            </a:r>
            <a:r>
              <a:rPr lang="en-GB" b="1" dirty="0" smtClean="0">
                <a:solidFill>
                  <a:schemeClr val="tx1"/>
                </a:solidFill>
              </a:rPr>
              <a:t>9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7940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04664" y="27718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88640" y="245284"/>
            <a:ext cx="6480720" cy="8525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GB" altLang="en-US" sz="2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w Cen MT" panose="020B06020201040206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GB" altLang="en-US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w Cen MT" panose="020B0602020104020603" pitchFamily="34" charset="0"/>
              </a:rPr>
              <a:t>Y6: </a:t>
            </a:r>
            <a:r>
              <a:rPr lang="en-GB" altLang="en-US" sz="1600" b="1" u="sng" dirty="0" smtClean="0">
                <a:latin typeface="Tw Cen MT" panose="020B0602020104020603" pitchFamily="34" charset="0"/>
              </a:rPr>
              <a:t>Conversation</a:t>
            </a:r>
            <a:endParaRPr kumimoji="0" lang="en-GB" altLang="en-US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w Cen MT" panose="020B06020201040206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GB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w Cen MT" panose="020B06020201040206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fr-FR" altLang="en-US" sz="1600" b="1" i="0" u="none" strike="noStrike" cap="none" normalizeH="0" baseline="0" dirty="0" smtClean="0">
                <a:ln>
                  <a:noFill/>
                </a:ln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Comment </a:t>
            </a:r>
            <a:r>
              <a:rPr kumimoji="0" lang="fr-FR" altLang="en-US" sz="1600" b="1" i="0" u="none" strike="noStrike" cap="none" normalizeH="0" baseline="0" dirty="0" smtClean="0">
                <a:ln>
                  <a:noFill/>
                </a:ln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tu t’appelles?</a:t>
            </a:r>
            <a:endParaRPr kumimoji="0" lang="en-GB" altLang="en-US" sz="1600" b="0" i="0" u="none" strike="noStrike" cap="none" normalizeH="0" baseline="0" dirty="0" smtClean="0">
              <a:ln>
                <a:noFill/>
              </a:ln>
              <a:effectLst/>
              <a:latin typeface="Tw Cen MT" panose="020B06020201040206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fr-FR" altLang="en-US" sz="1600" b="0" i="1" u="none" strike="noStrike" cap="none" normalizeH="0" baseline="0" dirty="0" smtClean="0">
                <a:ln>
                  <a:noFill/>
                </a:ln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Je m’appelle</a:t>
            </a:r>
            <a:r>
              <a:rPr kumimoji="0" lang="fr-FR" altLang="en-US" sz="1600" b="0" i="1" u="none" strike="noStrike" cap="none" normalizeH="0" dirty="0" smtClean="0">
                <a:ln>
                  <a:noFill/>
                </a:ln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 ……………………..</a:t>
            </a:r>
            <a:endParaRPr kumimoji="0" lang="en-GB" altLang="en-US" sz="1600" b="0" i="0" u="none" strike="noStrike" cap="none" normalizeH="0" baseline="0" dirty="0" smtClean="0">
              <a:ln>
                <a:noFill/>
              </a:ln>
              <a:effectLst/>
              <a:latin typeface="Tw Cen MT" panose="020B06020201040206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fr-FR" altLang="en-US" sz="1600" b="1" i="0" u="none" strike="noStrike" cap="none" normalizeH="0" baseline="0" dirty="0" smtClean="0">
              <a:ln>
                <a:noFill/>
              </a:ln>
              <a:effectLst/>
              <a:latin typeface="Tw Cen MT" panose="020B0602020104020603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fr-FR" altLang="en-US" sz="1600" b="1" i="0" u="none" strike="noStrike" cap="none" normalizeH="0" baseline="0" dirty="0" smtClean="0">
                <a:ln>
                  <a:noFill/>
                </a:ln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Comment ça </a:t>
            </a:r>
            <a:r>
              <a:rPr kumimoji="0" lang="fr-FR" altLang="en-US" sz="1600" b="1" i="0" u="none" strike="noStrike" cap="none" normalizeH="0" baseline="0" dirty="0" smtClean="0">
                <a:ln>
                  <a:noFill/>
                </a:ln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va ?</a:t>
            </a:r>
            <a:endParaRPr kumimoji="0" lang="en-GB" altLang="en-US" sz="1600" b="0" i="0" u="none" strike="noStrike" cap="none" normalizeH="0" baseline="0" dirty="0" smtClean="0">
              <a:ln>
                <a:noFill/>
              </a:ln>
              <a:effectLst/>
              <a:latin typeface="Tw Cen MT" panose="020B06020201040206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fr-FR" altLang="en-US" sz="1600" i="1" dirty="0" smtClean="0">
                <a:latin typeface="Tw Cen MT" panose="020B0602020104020603" pitchFamily="34" charset="0"/>
              </a:rPr>
              <a:t>……………………………………………………………..</a:t>
            </a:r>
            <a:endParaRPr kumimoji="0" lang="en-GB" altLang="en-US" sz="1600" b="0" i="0" u="none" strike="noStrike" cap="none" normalizeH="0" baseline="0" dirty="0" smtClean="0">
              <a:ln>
                <a:noFill/>
              </a:ln>
              <a:effectLst/>
              <a:latin typeface="Tw Cen MT" panose="020B06020201040206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fr-FR" altLang="en-US" sz="1600" b="1" i="0" u="none" strike="noStrike" cap="none" normalizeH="0" baseline="0" dirty="0" smtClean="0">
              <a:ln>
                <a:noFill/>
              </a:ln>
              <a:effectLst/>
              <a:latin typeface="Tw Cen MT" panose="020B0602020104020603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fr-FR" altLang="en-US" sz="1600" b="1" i="0" u="none" strike="noStrike" cap="none" normalizeH="0" baseline="0" dirty="0" smtClean="0">
                <a:ln>
                  <a:noFill/>
                </a:ln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Quel âge as-tu?</a:t>
            </a:r>
            <a:endParaRPr kumimoji="0" lang="en-GB" altLang="en-US" sz="1600" b="0" i="0" u="none" strike="noStrike" cap="none" normalizeH="0" baseline="0" dirty="0" smtClean="0">
              <a:ln>
                <a:noFill/>
              </a:ln>
              <a:effectLst/>
              <a:latin typeface="Tw Cen MT" panose="020B06020201040206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fr-FR" altLang="en-US" sz="1600" b="0" i="1" u="none" strike="noStrike" cap="none" normalizeH="0" baseline="0" dirty="0" smtClean="0">
                <a:ln>
                  <a:noFill/>
                </a:ln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J’ai ……………………ans</a:t>
            </a:r>
            <a:endParaRPr kumimoji="0" lang="en-GB" altLang="en-US" sz="1600" b="0" i="0" u="none" strike="noStrike" cap="none" normalizeH="0" baseline="0" dirty="0" smtClean="0">
              <a:ln>
                <a:noFill/>
              </a:ln>
              <a:effectLst/>
              <a:latin typeface="Tw Cen MT" panose="020B06020201040206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fr-FR" altLang="en-US" sz="1600" b="1" i="0" u="none" strike="noStrike" cap="none" normalizeH="0" baseline="0" dirty="0" smtClean="0">
              <a:ln>
                <a:noFill/>
              </a:ln>
              <a:effectLst/>
              <a:latin typeface="Tw Cen MT" panose="020B0602020104020603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fr-FR" altLang="en-US" sz="1600" b="1" i="0" u="none" strike="noStrike" cap="none" normalizeH="0" baseline="0" dirty="0" smtClean="0">
                <a:ln>
                  <a:noFill/>
                </a:ln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Quelle est la date de ton anniversaire?</a:t>
            </a:r>
            <a:endParaRPr kumimoji="0" lang="en-GB" altLang="en-US" sz="1600" b="0" i="0" u="none" strike="noStrike" cap="none" normalizeH="0" baseline="0" dirty="0" smtClean="0">
              <a:ln>
                <a:noFill/>
              </a:ln>
              <a:effectLst/>
              <a:latin typeface="Tw Cen MT" panose="020B06020201040206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fr-FR" altLang="en-US" sz="1600" b="0" i="1" u="none" strike="noStrike" cap="none" normalizeH="0" baseline="0" dirty="0" smtClean="0">
                <a:ln>
                  <a:noFill/>
                </a:ln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Mon anniversaire c’est le</a:t>
            </a:r>
            <a:r>
              <a:rPr kumimoji="0" lang="fr-FR" altLang="en-US" sz="1600" b="0" i="1" u="none" strike="noStrike" cap="none" normalizeH="0" dirty="0" smtClean="0">
                <a:ln>
                  <a:noFill/>
                </a:ln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 ……………………………………….</a:t>
            </a:r>
            <a:endParaRPr kumimoji="0" lang="en-GB" altLang="en-US" sz="1600" b="0" i="0" u="none" strike="noStrike" cap="none" normalizeH="0" baseline="0" dirty="0" smtClean="0">
              <a:ln>
                <a:noFill/>
              </a:ln>
              <a:effectLst/>
              <a:latin typeface="Tw Cen MT" panose="020B06020201040206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fr-FR" altLang="en-US" sz="1600" b="1" i="0" u="none" strike="noStrike" cap="none" normalizeH="0" baseline="0" dirty="0" smtClean="0">
              <a:ln>
                <a:noFill/>
              </a:ln>
              <a:effectLst/>
              <a:latin typeface="Tw Cen MT" panose="020B0602020104020603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fr-FR" altLang="en-US" sz="1600" b="1" i="0" u="none" strike="noStrike" cap="none" normalizeH="0" baseline="0" dirty="0" smtClean="0">
                <a:ln>
                  <a:noFill/>
                </a:ln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Tu as des frères ou des sœurs? </a:t>
            </a:r>
            <a:endParaRPr kumimoji="0" lang="en-GB" altLang="en-US" sz="1600" b="0" i="0" u="none" strike="noStrike" cap="none" normalizeH="0" baseline="0" dirty="0" smtClean="0">
              <a:ln>
                <a:noFill/>
              </a:ln>
              <a:effectLst/>
              <a:latin typeface="Tw Cen MT" panose="020B06020201040206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fr-FR" altLang="en-US" sz="1600" i="1" dirty="0" smtClean="0">
                <a:latin typeface="Tw Cen MT" panose="020B0602020104020603" pitchFamily="34" charset="0"/>
              </a:rPr>
              <a:t>………………………………………………………………………………</a:t>
            </a:r>
            <a:br>
              <a:rPr lang="fr-FR" altLang="en-US" sz="1600" i="1" dirty="0" smtClean="0">
                <a:latin typeface="Tw Cen MT" panose="020B0602020104020603" pitchFamily="34" charset="0"/>
              </a:rPr>
            </a:br>
            <a:endParaRPr kumimoji="0" lang="fr-FR" altLang="en-US" sz="1600" b="1" i="0" u="none" strike="noStrike" cap="none" normalizeH="0" baseline="0" dirty="0" smtClean="0">
              <a:ln>
                <a:noFill/>
              </a:ln>
              <a:effectLst/>
              <a:latin typeface="Tw Cen MT" panose="020B0602020104020603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fr-FR" altLang="en-US" sz="1600" b="1" i="0" u="none" strike="noStrike" cap="none" normalizeH="0" baseline="0" dirty="0" smtClean="0">
                <a:ln>
                  <a:noFill/>
                </a:ln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Tu as un animal?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fr-FR" altLang="en-US" sz="1600" i="0" u="none" strike="noStrike" cap="none" normalizeH="0" baseline="0" dirty="0" smtClean="0">
                <a:ln>
                  <a:noFill/>
                </a:ln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……………………………………………………………………………….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fr-FR" altLang="en-US" sz="1600" b="1" i="0" u="none" strike="noStrike" cap="none" normalizeH="0" baseline="0" dirty="0" smtClean="0">
              <a:ln>
                <a:noFill/>
              </a:ln>
              <a:effectLst/>
              <a:latin typeface="Tw Cen MT" panose="020B0602020104020603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fr-FR" altLang="en-US" sz="1600" b="1" i="0" u="none" strike="noStrike" cap="none" normalizeH="0" baseline="0" dirty="0" smtClean="0">
                <a:ln>
                  <a:noFill/>
                </a:ln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Où habites-tu? (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Say where you live. Which country? </a:t>
            </a:r>
            <a:endParaRPr kumimoji="0" lang="en-GB" altLang="en-US" sz="1600" b="0" i="0" u="none" strike="noStrike" cap="none" normalizeH="0" baseline="0" dirty="0" smtClean="0">
              <a:ln>
                <a:noFill/>
              </a:ln>
              <a:effectLst/>
              <a:latin typeface="Tw Cen MT" panose="020B06020201040206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Is it in the north/south/west/east?)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fr-FR" altLang="en-US" sz="1600" i="1" u="none" strike="noStrike" cap="none" normalizeH="0" baseline="0" dirty="0" smtClean="0">
                <a:ln>
                  <a:noFill/>
                </a:ln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J’habite à………………………………………………………………………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fr-FR" altLang="en-US" sz="1600" i="1" dirty="0">
              <a:latin typeface="Tw Cen MT" panose="020B06020201040206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fr-FR" altLang="en-US" sz="1600" b="1" dirty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Qu’est-ce qu’il y a à </a:t>
            </a:r>
            <a:r>
              <a:rPr lang="fr-FR" altLang="en-US" sz="1600" b="1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_________________?</a:t>
            </a:r>
          </a:p>
          <a:p>
            <a:pPr lvl="0"/>
            <a:endParaRPr lang="fr-FR" altLang="en-US" sz="1600" b="1" dirty="0">
              <a:latin typeface="Tw Cen MT" panose="020B06020201040206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fr-FR" altLang="en-US" sz="1600" i="1" dirty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fr-FR" altLang="en-US" sz="1600" i="1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……………………………...il </a:t>
            </a:r>
            <a:r>
              <a:rPr lang="fr-FR" altLang="en-US" sz="1600" i="1" dirty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fr-FR" altLang="en-US" sz="1600" i="1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…………………………………………………………………………</a:t>
            </a:r>
            <a:endParaRPr lang="fr-FR" altLang="en-US" sz="1600" b="1" dirty="0" smtClean="0">
              <a:latin typeface="Tw Cen MT" panose="020B0602020104020603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fr-FR" altLang="en-US" sz="1600" b="1" dirty="0" smtClean="0">
              <a:latin typeface="Tw Cen MT" panose="020B0602020104020603" pitchFamily="34" charset="0"/>
              <a:cs typeface="Times New Roman" panose="02020603050405020304" pitchFamily="18" charset="0"/>
            </a:endParaRPr>
          </a:p>
          <a:p>
            <a:r>
              <a:rPr lang="fr-FR" altLang="en-US" sz="1600" b="1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Quelles </a:t>
            </a:r>
            <a:r>
              <a:rPr lang="fr-FR" altLang="en-US" sz="1600" b="1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langues </a:t>
            </a:r>
            <a:r>
              <a:rPr lang="fr-FR" altLang="en-US" sz="1600" b="1" dirty="0">
                <a:latin typeface="Tw Cen MT" panose="020B0602020104020603" pitchFamily="34" charset="0"/>
                <a:cs typeface="Times New Roman" panose="02020603050405020304" pitchFamily="18" charset="0"/>
              </a:rPr>
              <a:t>parles-tu?</a:t>
            </a:r>
            <a:r>
              <a:rPr lang="fr-FR" altLang="en-US" sz="1600" i="1" dirty="0">
                <a:latin typeface="Tw Cen MT" panose="020B0602020104020603" pitchFamily="34" charset="0"/>
                <a:cs typeface="Times New Roman" panose="02020603050405020304" pitchFamily="18" charset="0"/>
              </a:rPr>
              <a:t> </a:t>
            </a:r>
            <a:endParaRPr lang="fr-FR" altLang="en-US" sz="1600" i="1" dirty="0" smtClean="0">
              <a:latin typeface="Tw Cen MT" panose="020B0602020104020603" pitchFamily="34" charset="0"/>
              <a:cs typeface="Times New Roman" panose="02020603050405020304" pitchFamily="18" charset="0"/>
            </a:endParaRPr>
          </a:p>
          <a:p>
            <a:r>
              <a:rPr lang="fr-FR" altLang="en-US" sz="1600" i="1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Je parle ………………………………………………………………………</a:t>
            </a:r>
            <a:endParaRPr lang="fr-FR" altLang="en-US" sz="1600" i="1" dirty="0">
              <a:latin typeface="Tw Cen MT" panose="020B0602020104020603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GB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w Cen MT" panose="020B0602020104020603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>
                <a:solidFill>
                  <a:schemeClr val="tx1"/>
                </a:solidFill>
              </a:rPr>
              <a:t>3</a:t>
            </a:r>
            <a:r>
              <a:rPr lang="en-GB" b="1" dirty="0" smtClean="0">
                <a:solidFill>
                  <a:schemeClr val="tx1"/>
                </a:solidFill>
              </a:rPr>
              <a:t>0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2204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664" y="467544"/>
            <a:ext cx="6120680" cy="8351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smtClean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63784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90" y="27112"/>
            <a:ext cx="6525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/>
              <a:t>En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vacances</a:t>
            </a:r>
            <a:r>
              <a:rPr lang="en-GB" sz="2400" b="1" dirty="0" smtClean="0"/>
              <a:t> </a:t>
            </a:r>
            <a:r>
              <a:rPr lang="en-GB" sz="2400" i="1" dirty="0" smtClean="0"/>
              <a:t>(on holiday)</a:t>
            </a:r>
            <a:endParaRPr lang="en-GB" sz="2400" i="1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6690" y="376952"/>
            <a:ext cx="65619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hinyen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hinyen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hinyen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hinyen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hinyen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hinyen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hinyen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hinyen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hinyen" pitchFamily="8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b="1" dirty="0" smtClean="0">
                <a:latin typeface="Arial" panose="020B0604020202020204" pitchFamily="34" charset="0"/>
              </a:rPr>
              <a:t>A</a:t>
            </a:r>
            <a:r>
              <a:rPr lang="en-GB" altLang="en-US" dirty="0" smtClean="0">
                <a:latin typeface="Arial" panose="020B0604020202020204" pitchFamily="34" charset="0"/>
              </a:rPr>
              <a:t> M</a:t>
            </a:r>
            <a:r>
              <a:rPr lang="en-GB" altLang="en-US" sz="1600" dirty="0" smtClean="0">
                <a:latin typeface="Arial" panose="020B0604020202020204" pitchFamily="34" charset="0"/>
              </a:rPr>
              <a:t>atch the pictures to the phrases.</a:t>
            </a:r>
            <a:endParaRPr lang="en-GB" altLang="en-US" sz="1600" dirty="0">
              <a:latin typeface="Arial" panose="020B0604020202020204" pitchFamily="34" charset="0"/>
            </a:endParaRPr>
          </a:p>
        </p:txBody>
      </p:sp>
      <p:pic>
        <p:nvPicPr>
          <p:cNvPr id="4" name="Picture 5" descr="mountain_clipart_9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199" y="877252"/>
            <a:ext cx="1155540" cy="95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93" y="6152688"/>
            <a:ext cx="1493144" cy="9966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653" y="3549364"/>
            <a:ext cx="1723017" cy="10906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976" y="7274307"/>
            <a:ext cx="1120192" cy="1105322"/>
          </a:xfrm>
          <a:prstGeom prst="rect">
            <a:avLst/>
          </a:prstGeom>
        </p:spPr>
      </p:pic>
      <p:pic>
        <p:nvPicPr>
          <p:cNvPr id="9" name="Picture 13" descr="camper-sleeping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672" y="4879110"/>
            <a:ext cx="1592362" cy="1152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135" y="6108221"/>
            <a:ext cx="1909240" cy="1085553"/>
          </a:xfrm>
          <a:prstGeom prst="rect">
            <a:avLst/>
          </a:prstGeom>
        </p:spPr>
      </p:pic>
      <p:pic>
        <p:nvPicPr>
          <p:cNvPr id="12" name="Content Placeholder 7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9073" y="7045236"/>
            <a:ext cx="696876" cy="1278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hmhu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39504" y="2035426"/>
            <a:ext cx="934929" cy="1308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375" y="6016748"/>
            <a:ext cx="905609" cy="11812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0846" y="7146142"/>
            <a:ext cx="662355" cy="1316043"/>
          </a:xfrm>
          <a:prstGeom prst="rect">
            <a:avLst/>
          </a:prstGeom>
        </p:spPr>
      </p:pic>
      <p:pic>
        <p:nvPicPr>
          <p:cNvPr id="16" name="Content Placeholder 4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10" y="7366408"/>
            <a:ext cx="774252" cy="1126536"/>
          </a:xfrm>
          <a:prstGeom prst="rect">
            <a:avLst/>
          </a:prstGeom>
        </p:spPr>
      </p:pic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977659"/>
              </p:ext>
            </p:extLst>
          </p:nvPr>
        </p:nvGraphicFramePr>
        <p:xfrm>
          <a:off x="154087" y="942410"/>
          <a:ext cx="4427041" cy="48627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069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95297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Je vais </a:t>
                      </a:r>
                      <a:r>
                        <a:rPr lang="en-GB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vacances</a:t>
                      </a: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à la </a:t>
                      </a:r>
                      <a:r>
                        <a:rPr lang="en-GB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campagne</a:t>
                      </a: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5297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Je vais à </a:t>
                      </a: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 </a:t>
                      </a:r>
                      <a:r>
                        <a:rPr lang="en-GB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hôtel</a:t>
                      </a:r>
                      <a:r>
                        <a:rPr lang="en-GB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5297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 Je vais </a:t>
                      </a:r>
                      <a:r>
                        <a:rPr lang="en-GB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vacances</a:t>
                      </a: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au </a:t>
                      </a:r>
                      <a:r>
                        <a:rPr lang="en-GB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bord</a:t>
                      </a: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la </a:t>
                      </a:r>
                      <a:r>
                        <a:rPr lang="en-GB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</a:t>
                      </a:r>
                      <a:r>
                        <a:rPr lang="en-GB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</a:t>
                      </a: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 la </a:t>
                      </a:r>
                      <a:r>
                        <a:rPr lang="en-GB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plage</a:t>
                      </a: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5297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 </a:t>
                      </a:r>
                      <a:r>
                        <a:rPr lang="en-GB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J’y</a:t>
                      </a: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vais avec ma</a:t>
                      </a:r>
                      <a:r>
                        <a:rPr lang="en-GB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famille</a:t>
                      </a: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5297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 Je </a:t>
                      </a: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vais à un camping</a:t>
                      </a: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5297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 Je vais </a:t>
                      </a:r>
                      <a:r>
                        <a:rPr lang="en-GB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GB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vacances</a:t>
                      </a:r>
                      <a:r>
                        <a:rPr lang="en-GB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GB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ville</a:t>
                      </a: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5297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 </a:t>
                      </a:r>
                      <a:r>
                        <a:rPr lang="en-GB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J’y</a:t>
                      </a: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vais avec </a:t>
                      </a:r>
                      <a:r>
                        <a:rPr lang="en-GB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</a:t>
                      </a: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grand-parents.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0656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 Je vais </a:t>
                      </a:r>
                      <a:r>
                        <a:rPr lang="en-GB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vacance</a:t>
                      </a:r>
                      <a:r>
                        <a:rPr lang="en-GB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GB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à la </a:t>
                      </a:r>
                      <a:r>
                        <a:rPr lang="en-GB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montagne</a:t>
                      </a:r>
                      <a:r>
                        <a:rPr lang="en-GB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5297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</a:t>
                      </a:r>
                      <a:r>
                        <a:rPr lang="en-GB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J’y</a:t>
                      </a: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vais avec ma </a:t>
                      </a:r>
                      <a:r>
                        <a:rPr lang="en-GB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mère</a:t>
                      </a: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5297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 Je vais </a:t>
                      </a:r>
                      <a:r>
                        <a:rPr lang="en-GB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GB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France.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5297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 </a:t>
                      </a:r>
                      <a:r>
                        <a:rPr lang="en-GB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J’y</a:t>
                      </a: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vais avec </a:t>
                      </a:r>
                      <a:r>
                        <a:rPr lang="en-GB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</a:t>
                      </a: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parents.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 Je vais à </a:t>
                      </a:r>
                      <a:r>
                        <a:rPr lang="en-GB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</a:t>
                      </a: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villa.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26690" y="8407618"/>
            <a:ext cx="72219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hinyen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hinyen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hinyen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hinyen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hinyen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hinyen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hinyen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hinyen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hinyen" pitchFamily="8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b="1" dirty="0" smtClean="0">
                <a:latin typeface="Arial" panose="020B0604020202020204" pitchFamily="34" charset="0"/>
              </a:rPr>
              <a:t>B</a:t>
            </a:r>
            <a:r>
              <a:rPr lang="en-GB" altLang="en-US" dirty="0" smtClean="0">
                <a:latin typeface="Arial" panose="020B0604020202020204" pitchFamily="34" charset="0"/>
              </a:rPr>
              <a:t>  </a:t>
            </a:r>
            <a:r>
              <a:rPr lang="en-GB" altLang="en-US" sz="1400" dirty="0" smtClean="0">
                <a:latin typeface="Arial" panose="020B0604020202020204" pitchFamily="34" charset="0"/>
              </a:rPr>
              <a:t>Cover, say and check.  How many phrases can you remember off by heart?</a:t>
            </a:r>
            <a:endParaRPr lang="en-GB" altLang="en-US" sz="1400" dirty="0">
              <a:latin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>
                <a:solidFill>
                  <a:schemeClr val="tx1"/>
                </a:solidFill>
              </a:rPr>
              <a:t>3</a:t>
            </a:r>
            <a:r>
              <a:rPr lang="en-GB" b="1" dirty="0" smtClean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0" name="Picture 6" descr="images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522" y="7322457"/>
            <a:ext cx="1166812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804114" y="3549364"/>
            <a:ext cx="2441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07271" y="2351499"/>
            <a:ext cx="2441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95396" y="405751"/>
            <a:ext cx="2441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4799816" y="5021195"/>
            <a:ext cx="2441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</a:t>
            </a:r>
          </a:p>
        </p:txBody>
      </p:sp>
      <p:pic>
        <p:nvPicPr>
          <p:cNvPr id="24" name="Picture 28" descr="France, Flag, French, Country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504" y="6238268"/>
            <a:ext cx="1084888" cy="72325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898472" y="5832082"/>
            <a:ext cx="2441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736945" y="5947428"/>
            <a:ext cx="2441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645477" y="5960302"/>
            <a:ext cx="2441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07691" y="6329609"/>
            <a:ext cx="2441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1053134" y="7415258"/>
            <a:ext cx="2441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088590" y="7642302"/>
            <a:ext cx="2441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J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4919222" y="7624949"/>
            <a:ext cx="2441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K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52379" y="7275582"/>
            <a:ext cx="2441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292506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2" descr="signo-de-interrogacion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190" y="455772"/>
            <a:ext cx="835025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eart 3"/>
          <p:cNvSpPr/>
          <p:nvPr/>
        </p:nvSpPr>
        <p:spPr>
          <a:xfrm>
            <a:off x="428625" y="8501063"/>
            <a:ext cx="357188" cy="285750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6325" name="TextBox 4"/>
          <p:cNvSpPr txBox="1">
            <a:spLocks noChangeArrowheads="1"/>
          </p:cNvSpPr>
          <p:nvPr/>
        </p:nvSpPr>
        <p:spPr bwMode="auto">
          <a:xfrm>
            <a:off x="785813" y="8405813"/>
            <a:ext cx="6286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 dirty="0" err="1" smtClean="0">
                <a:latin typeface="Arial" panose="020B0604020202020204" pitchFamily="34" charset="0"/>
              </a:rPr>
              <a:t>J’aime</a:t>
            </a:r>
            <a:r>
              <a:rPr lang="en-US" sz="2400" b="1" dirty="0" smtClean="0">
                <a:latin typeface="Arial" panose="020B0604020202020204" pitchFamily="34" charset="0"/>
              </a:rPr>
              <a:t>/ </a:t>
            </a:r>
            <a:r>
              <a:rPr lang="en-US" sz="2400" b="1" dirty="0" err="1" smtClean="0">
                <a:latin typeface="Arial" panose="020B0604020202020204" pitchFamily="34" charset="0"/>
              </a:rPr>
              <a:t>J’adore</a:t>
            </a:r>
            <a:r>
              <a:rPr lang="en-US" sz="2400" b="1" dirty="0" smtClean="0">
                <a:latin typeface="Arial" panose="020B0604020202020204" pitchFamily="34" charset="0"/>
              </a:rPr>
              <a:t>……..</a:t>
            </a:r>
            <a:endParaRPr lang="en-US" sz="2400" i="1" dirty="0">
              <a:latin typeface="Arial" panose="020B0604020202020204" pitchFamily="34" charset="0"/>
            </a:endParaRPr>
          </a:p>
        </p:txBody>
      </p:sp>
      <p:pic>
        <p:nvPicPr>
          <p:cNvPr id="56326" name="Picture 5" descr="mountain_clipart_9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899022"/>
            <a:ext cx="11493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6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827584"/>
            <a:ext cx="1166812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8" name="TextBox 7"/>
          <p:cNvSpPr txBox="1">
            <a:spLocks noChangeArrowheads="1"/>
          </p:cNvSpPr>
          <p:nvPr/>
        </p:nvSpPr>
        <p:spPr bwMode="auto">
          <a:xfrm>
            <a:off x="1228725" y="1222072"/>
            <a:ext cx="2143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800" b="1" dirty="0">
                <a:latin typeface="Arial" panose="020B0604020202020204" pitchFamily="34" charset="0"/>
              </a:rPr>
              <a:t>la </a:t>
            </a:r>
            <a:r>
              <a:rPr lang="en-US" sz="2800" b="1" dirty="0" err="1" smtClean="0">
                <a:latin typeface="Arial" panose="020B0604020202020204" pitchFamily="34" charset="0"/>
              </a:rPr>
              <a:t>plage</a:t>
            </a:r>
            <a:r>
              <a:rPr lang="en-US" sz="2800" b="1" dirty="0" smtClean="0"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</a:rPr>
              <a:t>ou</a:t>
            </a:r>
            <a:endParaRPr lang="en-US" sz="2800" dirty="0">
              <a:latin typeface="Arial" panose="020B0604020202020204" pitchFamily="34" charset="0"/>
            </a:endParaRPr>
          </a:p>
        </p:txBody>
      </p:sp>
      <p:sp>
        <p:nvSpPr>
          <p:cNvPr id="56329" name="TextBox 8"/>
          <p:cNvSpPr txBox="1">
            <a:spLocks noChangeArrowheads="1"/>
          </p:cNvSpPr>
          <p:nvPr/>
        </p:nvSpPr>
        <p:spPr bwMode="auto">
          <a:xfrm>
            <a:off x="4357688" y="1256209"/>
            <a:ext cx="2571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800" b="1" dirty="0" smtClean="0">
                <a:latin typeface="Arial" panose="020B0604020202020204" pitchFamily="34" charset="0"/>
              </a:rPr>
              <a:t>la </a:t>
            </a:r>
            <a:r>
              <a:rPr lang="en-US" sz="2800" b="1" dirty="0" err="1" smtClean="0">
                <a:latin typeface="Arial" panose="020B0604020202020204" pitchFamily="34" charset="0"/>
              </a:rPr>
              <a:t>montagne</a:t>
            </a:r>
            <a:endParaRPr lang="en-US" sz="2800" dirty="0">
              <a:latin typeface="Arial" panose="020B0604020202020204" pitchFamily="34" charset="0"/>
            </a:endParaRPr>
          </a:p>
        </p:txBody>
      </p:sp>
      <p:pic>
        <p:nvPicPr>
          <p:cNvPr id="56330" name="Picture 9" descr="winter_clipart_snowman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2042022"/>
            <a:ext cx="107156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1" name="Picture 10" descr="SummerSun.gif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2022"/>
            <a:ext cx="1519238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2" name="TextBox 11"/>
          <p:cNvSpPr txBox="1">
            <a:spLocks noChangeArrowheads="1"/>
          </p:cNvSpPr>
          <p:nvPr/>
        </p:nvSpPr>
        <p:spPr bwMode="auto">
          <a:xfrm>
            <a:off x="1357313" y="2327772"/>
            <a:ext cx="2143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800" b="1" dirty="0" err="1">
                <a:latin typeface="Arial" panose="020B0604020202020204" pitchFamily="34" charset="0"/>
              </a:rPr>
              <a:t>l</a:t>
            </a:r>
            <a:r>
              <a:rPr lang="en-US" sz="2800" b="1" dirty="0" err="1" smtClean="0">
                <a:latin typeface="Arial" panose="020B0604020202020204" pitchFamily="34" charset="0"/>
              </a:rPr>
              <a:t>’été</a:t>
            </a:r>
            <a:r>
              <a:rPr lang="en-US" sz="2800" b="1" dirty="0" smtClean="0">
                <a:latin typeface="Arial" panose="020B0604020202020204" pitchFamily="34" charset="0"/>
              </a:rPr>
              <a:t>     </a:t>
            </a:r>
            <a:r>
              <a:rPr lang="en-US" sz="2800" dirty="0" err="1" smtClean="0">
                <a:latin typeface="Arial" panose="020B0604020202020204" pitchFamily="34" charset="0"/>
              </a:rPr>
              <a:t>ou</a:t>
            </a:r>
            <a:endParaRPr lang="en-US" sz="2800" dirty="0">
              <a:latin typeface="Arial" panose="020B0604020202020204" pitchFamily="34" charset="0"/>
            </a:endParaRPr>
          </a:p>
        </p:txBody>
      </p:sp>
      <p:sp>
        <p:nvSpPr>
          <p:cNvPr id="56333" name="TextBox 12"/>
          <p:cNvSpPr txBox="1">
            <a:spLocks noChangeArrowheads="1"/>
          </p:cNvSpPr>
          <p:nvPr/>
        </p:nvSpPr>
        <p:spPr bwMode="auto">
          <a:xfrm>
            <a:off x="4429125" y="2327772"/>
            <a:ext cx="2143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800" b="1" dirty="0" err="1" smtClean="0">
                <a:latin typeface="Arial" panose="020B0604020202020204" pitchFamily="34" charset="0"/>
              </a:rPr>
              <a:t>l’hiver</a:t>
            </a:r>
            <a:endParaRPr lang="en-US" sz="2800" dirty="0">
              <a:latin typeface="Arial" panose="020B0604020202020204" pitchFamily="34" charset="0"/>
            </a:endParaRPr>
          </a:p>
        </p:txBody>
      </p:sp>
      <p:pic>
        <p:nvPicPr>
          <p:cNvPr id="56334" name="Picture 13" descr="camper-sleeping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3470772"/>
            <a:ext cx="1604962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5" name="Picture 14" descr="Hotel.gi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399334"/>
            <a:ext cx="1643062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6" name="TextBox 15"/>
          <p:cNvSpPr txBox="1">
            <a:spLocks noChangeArrowheads="1"/>
          </p:cNvSpPr>
          <p:nvPr/>
        </p:nvSpPr>
        <p:spPr bwMode="auto">
          <a:xfrm>
            <a:off x="1428750" y="3542209"/>
            <a:ext cx="2143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800" b="1" dirty="0">
                <a:latin typeface="Arial" panose="020B0604020202020204" pitchFamily="34" charset="0"/>
              </a:rPr>
              <a:t>un </a:t>
            </a:r>
            <a:r>
              <a:rPr lang="en-US" sz="2800" b="1" dirty="0" err="1" smtClean="0">
                <a:latin typeface="Arial" panose="020B0604020202020204" pitchFamily="34" charset="0"/>
              </a:rPr>
              <a:t>hôtel</a:t>
            </a:r>
            <a:r>
              <a:rPr lang="en-US" sz="2800" b="1" dirty="0" smtClean="0"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</a:rPr>
              <a:t>ou</a:t>
            </a:r>
            <a:endParaRPr lang="en-US" sz="2800" dirty="0">
              <a:latin typeface="Arial" panose="020B0604020202020204" pitchFamily="34" charset="0"/>
            </a:endParaRPr>
          </a:p>
        </p:txBody>
      </p:sp>
      <p:sp>
        <p:nvSpPr>
          <p:cNvPr id="56337" name="TextBox 16"/>
          <p:cNvSpPr txBox="1">
            <a:spLocks noChangeArrowheads="1"/>
          </p:cNvSpPr>
          <p:nvPr/>
        </p:nvSpPr>
        <p:spPr bwMode="auto">
          <a:xfrm>
            <a:off x="4429125" y="3542209"/>
            <a:ext cx="2428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800" b="1" dirty="0">
                <a:latin typeface="Arial" panose="020B0604020202020204" pitchFamily="34" charset="0"/>
              </a:rPr>
              <a:t>un camping</a:t>
            </a:r>
            <a:endParaRPr lang="en-US" sz="2800" dirty="0">
              <a:latin typeface="Arial" panose="020B0604020202020204" pitchFamily="34" charset="0"/>
            </a:endParaRPr>
          </a:p>
        </p:txBody>
      </p:sp>
      <p:pic>
        <p:nvPicPr>
          <p:cNvPr id="56338" name="Picture 17" descr="beach_clipart_surfer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13" y="4828084"/>
            <a:ext cx="1181100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9" name="Picture 18" descr="beach2.jpe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899522"/>
            <a:ext cx="17145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40" name="TextBox 19"/>
          <p:cNvSpPr txBox="1">
            <a:spLocks noChangeArrowheads="1"/>
          </p:cNvSpPr>
          <p:nvPr/>
        </p:nvSpPr>
        <p:spPr bwMode="auto">
          <a:xfrm>
            <a:off x="1530171" y="5470228"/>
            <a:ext cx="23308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800" b="1" dirty="0" smtClean="0">
                <a:latin typeface="Arial" panose="020B0604020202020204" pitchFamily="34" charset="0"/>
              </a:rPr>
              <a:t>bronzer </a:t>
            </a:r>
            <a:r>
              <a:rPr lang="en-US" sz="2800" dirty="0" err="1" smtClean="0">
                <a:latin typeface="Arial" panose="020B0604020202020204" pitchFamily="34" charset="0"/>
              </a:rPr>
              <a:t>ou</a:t>
            </a:r>
            <a:endParaRPr lang="en-US" sz="2800" dirty="0">
              <a:latin typeface="Arial" panose="020B0604020202020204" pitchFamily="34" charset="0"/>
            </a:endParaRPr>
          </a:p>
        </p:txBody>
      </p:sp>
      <p:sp>
        <p:nvSpPr>
          <p:cNvPr id="56341" name="TextBox 20"/>
          <p:cNvSpPr txBox="1">
            <a:spLocks noChangeArrowheads="1"/>
          </p:cNvSpPr>
          <p:nvPr/>
        </p:nvSpPr>
        <p:spPr bwMode="auto">
          <a:xfrm>
            <a:off x="4571999" y="5104259"/>
            <a:ext cx="21431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800" b="1" dirty="0" smtClean="0">
                <a:latin typeface="Arial" panose="020B0604020202020204" pitchFamily="34" charset="0"/>
              </a:rPr>
              <a:t>faire </a:t>
            </a:r>
            <a:r>
              <a:rPr lang="en-US" sz="2800" b="1" dirty="0" smtClean="0">
                <a:latin typeface="Arial" panose="020B0604020202020204" pitchFamily="34" charset="0"/>
              </a:rPr>
              <a:t>du sport</a:t>
            </a:r>
            <a:endParaRPr lang="en-US" sz="2800" dirty="0">
              <a:latin typeface="Arial" panose="020B0604020202020204" pitchFamily="34" charset="0"/>
            </a:endParaRPr>
          </a:p>
        </p:txBody>
      </p:sp>
      <p:pic>
        <p:nvPicPr>
          <p:cNvPr id="56342" name="Picture 8" descr="C:\Documents and Settings\Administrator\Local Settings\Temporary Internet Files\Content.IE5\UASLGNN5\MC900441880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7143750"/>
            <a:ext cx="81915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ounded Rectangular Callout 22"/>
          <p:cNvSpPr/>
          <p:nvPr/>
        </p:nvSpPr>
        <p:spPr>
          <a:xfrm>
            <a:off x="642938" y="7000875"/>
            <a:ext cx="2857500" cy="642938"/>
          </a:xfrm>
          <a:prstGeom prst="wedgeRoundRectCallout">
            <a:avLst>
              <a:gd name="adj1" fmla="val 34232"/>
              <a:gd name="adj2" fmla="val 75927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2800" b="1" dirty="0" smtClean="0">
                <a:solidFill>
                  <a:schemeClr val="tx1"/>
                </a:solidFill>
              </a:rPr>
              <a:t>Je </a:t>
            </a:r>
            <a:r>
              <a:rPr lang="en-GB" sz="2800" b="1" dirty="0" err="1" smtClean="0">
                <a:solidFill>
                  <a:schemeClr val="tx1"/>
                </a:solidFill>
              </a:rPr>
              <a:t>préfère</a:t>
            </a:r>
            <a:r>
              <a:rPr lang="en-GB" sz="2800" b="1" dirty="0" smtClean="0">
                <a:solidFill>
                  <a:schemeClr val="tx1"/>
                </a:solidFill>
              </a:rPr>
              <a:t>……..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690" y="27112"/>
            <a:ext cx="6525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Que </a:t>
            </a:r>
            <a:r>
              <a:rPr lang="en-GB" sz="2400" b="1" dirty="0" err="1" smtClean="0"/>
              <a:t>préfères-tu</a:t>
            </a:r>
            <a:r>
              <a:rPr lang="en-GB" sz="2400" b="1" dirty="0" smtClean="0"/>
              <a:t>? </a:t>
            </a:r>
            <a:r>
              <a:rPr lang="en-GB" sz="1600" i="1" dirty="0" smtClean="0"/>
              <a:t>(What do you prefer?)</a:t>
            </a:r>
            <a:endParaRPr lang="en-GB" sz="3600" i="1" dirty="0"/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26690" y="376952"/>
            <a:ext cx="65619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hinyen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hinyen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hinyen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hinyen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hinyen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hinyen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hinyen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hinyen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hinyen" pitchFamily="8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 smtClean="0">
                <a:latin typeface="Arial" panose="020B0604020202020204" pitchFamily="34" charset="0"/>
              </a:rPr>
              <a:t>Have a conversation with your partner.</a:t>
            </a:r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3</a:t>
            </a:r>
            <a:r>
              <a:rPr lang="en-US" b="1" dirty="0" smtClean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02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" name="Table 1"/>
          <p:cNvGraphicFramePr/>
          <p:nvPr>
            <p:extLst/>
          </p:nvPr>
        </p:nvGraphicFramePr>
        <p:xfrm>
          <a:off x="3600" y="6480"/>
          <a:ext cx="6854040" cy="7306200"/>
        </p:xfrm>
        <a:graphic>
          <a:graphicData uri="http://schemas.openxmlformats.org/drawingml/2006/table">
            <a:tbl>
              <a:tblPr/>
              <a:tblGrid>
                <a:gridCol w="1713240"/>
                <a:gridCol w="1713240"/>
                <a:gridCol w="1713240"/>
                <a:gridCol w="1714320"/>
              </a:tblGrid>
              <a:tr h="1813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lang="en-GB" sz="2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Rounded MT Bold"/>
                        </a:rPr>
                        <a:t>16</a:t>
                      </a:r>
                      <a:endParaRPr lang="en-GB" sz="2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lang="en-GB" sz="2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Rounded MT Bold"/>
                        </a:rPr>
                        <a:t>17</a:t>
                      </a:r>
                      <a:endParaRPr lang="en-GB" sz="2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lang="en-GB" sz="2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Rounded MT Bold"/>
                        </a:rPr>
                        <a:t>18</a:t>
                      </a:r>
                      <a:endParaRPr lang="en-GB" sz="2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lang="en-GB" sz="2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Rounded MT Bold"/>
                        </a:rPr>
                        <a:t>19</a:t>
                      </a:r>
                      <a:endParaRPr lang="en-GB" sz="2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830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lang="en-GB" sz="2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Rounded MT Bold"/>
                        </a:rPr>
                        <a:t>20</a:t>
                      </a:r>
                      <a:endParaRPr lang="en-GB" sz="2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lang="en-GB" sz="2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Rounded MT Bold"/>
                        </a:rPr>
                        <a:t>21</a:t>
                      </a:r>
                      <a:endParaRPr lang="en-GB" sz="2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lang="en-GB" sz="2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Rounded MT Bold"/>
                        </a:rPr>
                        <a:t>22</a:t>
                      </a:r>
                      <a:endParaRPr lang="en-GB" sz="2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lang="en-GB" sz="2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Rounded MT Bold"/>
                        </a:rPr>
                        <a:t>23</a:t>
                      </a:r>
                      <a:endParaRPr lang="en-GB" sz="2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830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lang="en-GB" sz="2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Rounded MT Bold"/>
                        </a:rPr>
                        <a:t>24</a:t>
                      </a:r>
                      <a:endParaRPr lang="en-GB" sz="2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lang="en-GB" sz="2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Rounded MT Bold"/>
                        </a:rPr>
                        <a:t>25</a:t>
                      </a:r>
                      <a:endParaRPr lang="en-GB" sz="2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lang="en-GB" sz="2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Rounded MT Bold"/>
                        </a:rPr>
                        <a:t>26</a:t>
                      </a:r>
                      <a:endParaRPr lang="en-GB" sz="2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lang="en-GB" sz="2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Rounded MT Bold"/>
                        </a:rPr>
                        <a:t>27</a:t>
                      </a:r>
                      <a:endParaRPr lang="en-GB" sz="2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830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lang="en-GB" sz="2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Rounded MT Bold"/>
                        </a:rPr>
                        <a:t>28</a:t>
                      </a:r>
                      <a:endParaRPr lang="en-GB" sz="2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lang="en-GB" sz="2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Rounded MT Bold"/>
                        </a:rPr>
                        <a:t>29</a:t>
                      </a:r>
                      <a:endParaRPr lang="en-GB" sz="2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lang="en-GB" sz="2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Rounded MT Bold"/>
                        </a:rPr>
                        <a:t>30</a:t>
                      </a:r>
                      <a:endParaRPr lang="en-GB" sz="2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lang="en-GB" sz="2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Rounded MT Bold"/>
                        </a:rPr>
                        <a:t>31</a:t>
                      </a:r>
                      <a:endParaRPr lang="en-GB" sz="2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8" name="CustomShape 2"/>
          <p:cNvSpPr/>
          <p:nvPr/>
        </p:nvSpPr>
        <p:spPr>
          <a:xfrm>
            <a:off x="6286680" y="8643960"/>
            <a:ext cx="499680" cy="428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2</a:t>
            </a:r>
            <a:endParaRPr lang="en-GB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09" name="CustomShape 3"/>
          <p:cNvSpPr/>
          <p:nvPr/>
        </p:nvSpPr>
        <p:spPr>
          <a:xfrm>
            <a:off x="41040" y="478440"/>
            <a:ext cx="709920" cy="572760"/>
          </a:xfrm>
          <a:prstGeom prst="ellipse">
            <a:avLst/>
          </a:prstGeom>
          <a:solidFill>
            <a:srgbClr val="FFFF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40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바탕"/>
              </a:rPr>
              <a:t>è</a:t>
            </a:r>
            <a:endParaRPr lang="en-GB" sz="4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</p:txBody>
      </p:sp>
      <p:sp>
        <p:nvSpPr>
          <p:cNvPr id="110" name="CustomShape 4"/>
          <p:cNvSpPr/>
          <p:nvPr/>
        </p:nvSpPr>
        <p:spPr>
          <a:xfrm>
            <a:off x="1753920" y="478440"/>
            <a:ext cx="709920" cy="572760"/>
          </a:xfrm>
          <a:prstGeom prst="ellipse">
            <a:avLst/>
          </a:prstGeom>
          <a:solidFill>
            <a:srgbClr val="FFFF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40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바탕"/>
              </a:rPr>
              <a:t>ê</a:t>
            </a:r>
            <a:endParaRPr lang="en-GB" sz="4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</p:txBody>
      </p:sp>
      <p:sp>
        <p:nvSpPr>
          <p:cNvPr id="111" name="CustomShape 5"/>
          <p:cNvSpPr/>
          <p:nvPr/>
        </p:nvSpPr>
        <p:spPr>
          <a:xfrm>
            <a:off x="3510720" y="478440"/>
            <a:ext cx="709920" cy="572760"/>
          </a:xfrm>
          <a:prstGeom prst="ellipse">
            <a:avLst/>
          </a:prstGeom>
          <a:solidFill>
            <a:srgbClr val="FFFF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40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바탕"/>
              </a:rPr>
              <a:t>ai</a:t>
            </a:r>
            <a:endParaRPr lang="en-GB" sz="4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</p:txBody>
      </p:sp>
      <p:sp>
        <p:nvSpPr>
          <p:cNvPr id="112" name="CustomShape 6"/>
          <p:cNvSpPr/>
          <p:nvPr/>
        </p:nvSpPr>
        <p:spPr>
          <a:xfrm>
            <a:off x="5221440" y="465120"/>
            <a:ext cx="709920" cy="572760"/>
          </a:xfrm>
          <a:prstGeom prst="ellipse">
            <a:avLst/>
          </a:prstGeom>
          <a:solidFill>
            <a:srgbClr val="FFFF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40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바탕"/>
              </a:rPr>
              <a:t>ei</a:t>
            </a:r>
            <a:endParaRPr lang="en-GB" sz="4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</p:txBody>
      </p:sp>
      <p:pic>
        <p:nvPicPr>
          <p:cNvPr id="113" name="Picture 26"/>
          <p:cNvPicPr/>
          <p:nvPr/>
        </p:nvPicPr>
        <p:blipFill>
          <a:blip r:embed="rId2"/>
          <a:stretch/>
        </p:blipFill>
        <p:spPr>
          <a:xfrm rot="18262200">
            <a:off x="401400" y="667800"/>
            <a:ext cx="1318320" cy="630360"/>
          </a:xfrm>
          <a:prstGeom prst="rect">
            <a:avLst/>
          </a:prstGeom>
          <a:ln>
            <a:noFill/>
          </a:ln>
        </p:spPr>
      </p:pic>
      <p:sp>
        <p:nvSpPr>
          <p:cNvPr id="114" name="CustomShape 7"/>
          <p:cNvSpPr/>
          <p:nvPr/>
        </p:nvSpPr>
        <p:spPr>
          <a:xfrm>
            <a:off x="-184022" y="1305038"/>
            <a:ext cx="2128979" cy="4503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1599"/>
              </a:spcBef>
              <a:spcAft>
                <a:spcPts val="0"/>
              </a:spcAft>
            </a:pPr>
            <a:r>
              <a:rPr lang="en-GB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la </a:t>
            </a:r>
            <a:r>
              <a:rPr lang="en-GB" sz="24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r</a:t>
            </a:r>
            <a:r>
              <a:rPr lang="en-GB" sz="2400" b="1" i="1" u="sng" spc="-1" dirty="0" err="1">
                <a:solidFill>
                  <a:srgbClr val="FF3399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è</a:t>
            </a:r>
            <a:r>
              <a:rPr lang="en-GB" sz="24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gle</a:t>
            </a:r>
            <a:endParaRPr lang="en-GB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</p:txBody>
      </p:sp>
      <p:pic>
        <p:nvPicPr>
          <p:cNvPr id="115" name="Picture 28"/>
          <p:cNvPicPr/>
          <p:nvPr/>
        </p:nvPicPr>
        <p:blipFill>
          <a:blip r:embed="rId3"/>
          <a:stretch/>
        </p:blipFill>
        <p:spPr>
          <a:xfrm>
            <a:off x="2227500" y="414624"/>
            <a:ext cx="1203120" cy="890280"/>
          </a:xfrm>
          <a:prstGeom prst="rect">
            <a:avLst/>
          </a:prstGeom>
          <a:ln>
            <a:noFill/>
          </a:ln>
        </p:spPr>
      </p:pic>
      <p:sp>
        <p:nvSpPr>
          <p:cNvPr id="116" name="CustomShape 8"/>
          <p:cNvSpPr/>
          <p:nvPr/>
        </p:nvSpPr>
        <p:spPr>
          <a:xfrm>
            <a:off x="1499101" y="1334510"/>
            <a:ext cx="2128979" cy="4503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1599"/>
              </a:spcBef>
              <a:spcAft>
                <a:spcPts val="0"/>
              </a:spcAft>
            </a:pPr>
            <a:r>
              <a:rPr lang="en-GB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la f</a:t>
            </a:r>
            <a:r>
              <a:rPr lang="en-GB" sz="2400" b="1" i="1" u="sng" spc="-1" dirty="0">
                <a:solidFill>
                  <a:srgbClr val="FF3399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ê</a:t>
            </a:r>
            <a:r>
              <a:rPr lang="en-GB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te</a:t>
            </a:r>
            <a:endParaRPr lang="en-GB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</p:txBody>
      </p:sp>
      <p:sp>
        <p:nvSpPr>
          <p:cNvPr id="117" name="CustomShape 9"/>
          <p:cNvSpPr/>
          <p:nvPr/>
        </p:nvSpPr>
        <p:spPr>
          <a:xfrm>
            <a:off x="3177596" y="1326157"/>
            <a:ext cx="219528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1599"/>
              </a:spcBef>
              <a:spcAft>
                <a:spcPts val="0"/>
              </a:spcAft>
            </a:pPr>
            <a:r>
              <a:rPr lang="en-GB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le </a:t>
            </a:r>
            <a:r>
              <a:rPr lang="en-GB" sz="24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l</a:t>
            </a:r>
            <a:r>
              <a:rPr lang="en-GB" sz="2400" b="1" u="sng" spc="-1" dirty="0" err="1">
                <a:solidFill>
                  <a:srgbClr val="FF3399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ai</a:t>
            </a:r>
            <a:r>
              <a:rPr lang="en-GB" sz="24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t</a:t>
            </a:r>
            <a:endParaRPr lang="en-GB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</p:txBody>
      </p:sp>
      <p:pic>
        <p:nvPicPr>
          <p:cNvPr id="118" name="Picture 31"/>
          <p:cNvPicPr/>
          <p:nvPr/>
        </p:nvPicPr>
        <p:blipFill>
          <a:blip r:embed="rId4"/>
          <a:stretch/>
        </p:blipFill>
        <p:spPr>
          <a:xfrm>
            <a:off x="4187880" y="433080"/>
            <a:ext cx="816480" cy="816480"/>
          </a:xfrm>
          <a:prstGeom prst="rect">
            <a:avLst/>
          </a:prstGeom>
          <a:ln>
            <a:noFill/>
          </a:ln>
        </p:spPr>
      </p:pic>
      <p:sp>
        <p:nvSpPr>
          <p:cNvPr id="119" name="CustomShape 10"/>
          <p:cNvSpPr/>
          <p:nvPr/>
        </p:nvSpPr>
        <p:spPr>
          <a:xfrm>
            <a:off x="4864689" y="1292874"/>
            <a:ext cx="219528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1599"/>
              </a:spcBef>
              <a:spcAft>
                <a:spcPts val="0"/>
              </a:spcAft>
            </a:pPr>
            <a:r>
              <a:rPr lang="en-GB" sz="24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tr</a:t>
            </a:r>
            <a:r>
              <a:rPr lang="en-GB" sz="2400" b="1" u="sng" spc="-1" dirty="0" err="1">
                <a:solidFill>
                  <a:srgbClr val="FF3399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ei</a:t>
            </a:r>
            <a:r>
              <a:rPr lang="en-GB" sz="24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ze</a:t>
            </a:r>
            <a:endParaRPr lang="en-GB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</p:txBody>
      </p:sp>
      <p:pic>
        <p:nvPicPr>
          <p:cNvPr id="120" name="Picture 33"/>
          <p:cNvPicPr/>
          <p:nvPr/>
        </p:nvPicPr>
        <p:blipFill>
          <a:blip r:embed="rId5"/>
          <a:stretch/>
        </p:blipFill>
        <p:spPr>
          <a:xfrm>
            <a:off x="6025680" y="539640"/>
            <a:ext cx="603360" cy="603360"/>
          </a:xfrm>
          <a:prstGeom prst="rect">
            <a:avLst/>
          </a:prstGeom>
          <a:ln>
            <a:noFill/>
          </a:ln>
        </p:spPr>
      </p:pic>
      <p:sp>
        <p:nvSpPr>
          <p:cNvPr id="121" name="CustomShape 11"/>
          <p:cNvSpPr/>
          <p:nvPr/>
        </p:nvSpPr>
        <p:spPr>
          <a:xfrm>
            <a:off x="-4320" y="2241720"/>
            <a:ext cx="709920" cy="572760"/>
          </a:xfrm>
          <a:prstGeom prst="ellipse">
            <a:avLst/>
          </a:prstGeom>
          <a:solidFill>
            <a:srgbClr val="FFFF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40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바탕"/>
              </a:rPr>
              <a:t>ch</a:t>
            </a:r>
            <a:endParaRPr lang="en-GB" sz="4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</p:txBody>
      </p:sp>
      <p:sp>
        <p:nvSpPr>
          <p:cNvPr id="122" name="CustomShape 12"/>
          <p:cNvSpPr/>
          <p:nvPr/>
        </p:nvSpPr>
        <p:spPr>
          <a:xfrm>
            <a:off x="1753920" y="2264760"/>
            <a:ext cx="709920" cy="572760"/>
          </a:xfrm>
          <a:prstGeom prst="ellipse">
            <a:avLst/>
          </a:prstGeom>
          <a:solidFill>
            <a:srgbClr val="FFFF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40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바탕"/>
              </a:rPr>
              <a:t>th</a:t>
            </a:r>
            <a:endParaRPr lang="en-GB" sz="4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</p:txBody>
      </p:sp>
      <p:sp>
        <p:nvSpPr>
          <p:cNvPr id="123" name="CustomShape 13"/>
          <p:cNvSpPr/>
          <p:nvPr/>
        </p:nvSpPr>
        <p:spPr>
          <a:xfrm>
            <a:off x="3471120" y="2217600"/>
            <a:ext cx="1484280" cy="692640"/>
          </a:xfrm>
          <a:prstGeom prst="ellipse">
            <a:avLst/>
          </a:prstGeom>
          <a:solidFill>
            <a:srgbClr val="FFFF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36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바탕"/>
              </a:rPr>
              <a:t>en/an</a:t>
            </a:r>
            <a:endParaRPr lang="en-GB" sz="3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</p:txBody>
      </p:sp>
      <p:sp>
        <p:nvSpPr>
          <p:cNvPr id="124" name="CustomShape 14"/>
          <p:cNvSpPr/>
          <p:nvPr/>
        </p:nvSpPr>
        <p:spPr>
          <a:xfrm>
            <a:off x="5211720" y="2265840"/>
            <a:ext cx="709920" cy="572760"/>
          </a:xfrm>
          <a:prstGeom prst="ellipse">
            <a:avLst/>
          </a:prstGeom>
          <a:solidFill>
            <a:srgbClr val="FFFF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40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바탕"/>
              </a:rPr>
              <a:t>un</a:t>
            </a:r>
            <a:endParaRPr lang="en-GB" sz="4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</p:txBody>
      </p:sp>
      <p:pic>
        <p:nvPicPr>
          <p:cNvPr id="125" name="Picture 38"/>
          <p:cNvPicPr/>
          <p:nvPr/>
        </p:nvPicPr>
        <p:blipFill>
          <a:blip r:embed="rId6"/>
          <a:stretch/>
        </p:blipFill>
        <p:spPr>
          <a:xfrm>
            <a:off x="718200" y="2233080"/>
            <a:ext cx="943200" cy="1071720"/>
          </a:xfrm>
          <a:prstGeom prst="rect">
            <a:avLst/>
          </a:prstGeom>
          <a:ln>
            <a:noFill/>
          </a:ln>
        </p:spPr>
      </p:pic>
      <p:sp>
        <p:nvSpPr>
          <p:cNvPr id="126" name="CustomShape 15"/>
          <p:cNvSpPr/>
          <p:nvPr/>
        </p:nvSpPr>
        <p:spPr>
          <a:xfrm>
            <a:off x="-292320" y="3192400"/>
            <a:ext cx="219528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1599"/>
              </a:spcBef>
              <a:spcAft>
                <a:spcPts val="0"/>
              </a:spcAft>
            </a:pPr>
            <a:r>
              <a:rPr lang="en-GB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le </a:t>
            </a:r>
            <a:r>
              <a:rPr lang="en-GB" sz="2400" b="1" u="sng" spc="-1" dirty="0">
                <a:solidFill>
                  <a:srgbClr val="FF3399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ch</a:t>
            </a:r>
            <a:r>
              <a:rPr lang="en-GB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at</a:t>
            </a:r>
            <a:endParaRPr lang="en-GB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</p:txBody>
      </p:sp>
      <p:sp>
        <p:nvSpPr>
          <p:cNvPr id="127" name="CustomShape 16"/>
          <p:cNvSpPr/>
          <p:nvPr/>
        </p:nvSpPr>
        <p:spPr>
          <a:xfrm>
            <a:off x="1329120" y="3181074"/>
            <a:ext cx="219528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1599"/>
              </a:spcBef>
              <a:spcAft>
                <a:spcPts val="0"/>
              </a:spcAft>
            </a:pPr>
            <a:r>
              <a:rPr lang="en-GB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le </a:t>
            </a:r>
            <a:r>
              <a:rPr lang="en-GB" sz="2400" b="1" u="sng" spc="-1" dirty="0" err="1">
                <a:solidFill>
                  <a:srgbClr val="FF3399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th</a:t>
            </a:r>
            <a:r>
              <a:rPr lang="en-GB" sz="24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é</a:t>
            </a:r>
            <a:endParaRPr lang="en-GB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</p:txBody>
      </p:sp>
      <p:sp>
        <p:nvSpPr>
          <p:cNvPr id="128" name="CustomShape 17"/>
          <p:cNvSpPr/>
          <p:nvPr/>
        </p:nvSpPr>
        <p:spPr>
          <a:xfrm>
            <a:off x="2997789" y="3180735"/>
            <a:ext cx="219528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1599"/>
              </a:spcBef>
              <a:spcAft>
                <a:spcPts val="0"/>
              </a:spcAft>
            </a:pPr>
            <a:r>
              <a:rPr lang="en-GB" sz="24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l’</a:t>
            </a:r>
            <a:r>
              <a:rPr lang="en-GB" sz="2400" b="1" u="sng" spc="-1" dirty="0" err="1">
                <a:solidFill>
                  <a:srgbClr val="FF3399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en</a:t>
            </a:r>
            <a:r>
              <a:rPr lang="en-GB" sz="24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f</a:t>
            </a:r>
            <a:r>
              <a:rPr lang="en-GB" sz="2400" b="1" u="sng" spc="-1" dirty="0" err="1">
                <a:solidFill>
                  <a:srgbClr val="FF3399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an</a:t>
            </a:r>
            <a:r>
              <a:rPr lang="en-GB" sz="24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t</a:t>
            </a:r>
            <a:endParaRPr lang="en-GB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</p:txBody>
      </p:sp>
      <p:pic>
        <p:nvPicPr>
          <p:cNvPr id="129" name="Picture 44"/>
          <p:cNvPicPr/>
          <p:nvPr/>
        </p:nvPicPr>
        <p:blipFill>
          <a:blip r:embed="rId7"/>
          <a:stretch/>
        </p:blipFill>
        <p:spPr>
          <a:xfrm>
            <a:off x="2361960" y="2417040"/>
            <a:ext cx="999000" cy="841680"/>
          </a:xfrm>
          <a:prstGeom prst="rect">
            <a:avLst/>
          </a:prstGeom>
          <a:ln>
            <a:noFill/>
          </a:ln>
        </p:spPr>
      </p:pic>
      <p:pic>
        <p:nvPicPr>
          <p:cNvPr id="130" name="Picture 45"/>
          <p:cNvPicPr/>
          <p:nvPr/>
        </p:nvPicPr>
        <p:blipFill>
          <a:blip r:embed="rId8"/>
          <a:stretch/>
        </p:blipFill>
        <p:spPr>
          <a:xfrm>
            <a:off x="4511520" y="2721600"/>
            <a:ext cx="606600" cy="617040"/>
          </a:xfrm>
          <a:prstGeom prst="rect">
            <a:avLst/>
          </a:prstGeom>
          <a:ln>
            <a:noFill/>
          </a:ln>
        </p:spPr>
      </p:pic>
      <p:graphicFrame>
        <p:nvGraphicFramePr>
          <p:cNvPr id="131" name="Table 18"/>
          <p:cNvGraphicFramePr/>
          <p:nvPr/>
        </p:nvGraphicFramePr>
        <p:xfrm>
          <a:off x="6060240" y="1882440"/>
          <a:ext cx="753480" cy="1708560"/>
        </p:xfrm>
        <a:graphic>
          <a:graphicData uri="http://schemas.openxmlformats.org/drawingml/2006/table">
            <a:tbl>
              <a:tblPr/>
              <a:tblGrid>
                <a:gridCol w="753480"/>
              </a:tblGrid>
              <a:tr h="244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lundi</a:t>
                      </a:r>
                      <a:endParaRPr lang="en-GB" sz="1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</a:tr>
              <a:tr h="244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mardi</a:t>
                      </a:r>
                      <a:endParaRPr lang="en-GB" sz="1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</a:tr>
              <a:tr h="244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mercredi </a:t>
                      </a:r>
                      <a:endParaRPr lang="en-GB" sz="1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0000"/>
                    </a:solidFill>
                  </a:tcPr>
                </a:tc>
              </a:tr>
              <a:tr h="244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jeudi</a:t>
                      </a:r>
                      <a:endParaRPr lang="en-GB" sz="1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7030A0"/>
                    </a:solidFill>
                  </a:tcPr>
                </a:tc>
              </a:tr>
              <a:tr h="244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vendredi</a:t>
                      </a:r>
                      <a:endParaRPr lang="en-GB" sz="1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</a:tr>
              <a:tr h="244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samedi</a:t>
                      </a:r>
                      <a:endParaRPr lang="en-GB" sz="1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B050"/>
                    </a:solidFill>
                  </a:tcPr>
                </a:tc>
              </a:tr>
              <a:tr h="244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0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dimanche</a:t>
                      </a:r>
                      <a:endParaRPr lang="en-GB" sz="1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53735"/>
                    </a:solidFill>
                  </a:tcPr>
                </a:tc>
              </a:tr>
            </a:tbl>
          </a:graphicData>
        </a:graphic>
      </p:graphicFrame>
      <p:sp>
        <p:nvSpPr>
          <p:cNvPr id="132" name="CustomShape 19"/>
          <p:cNvSpPr/>
          <p:nvPr/>
        </p:nvSpPr>
        <p:spPr>
          <a:xfrm>
            <a:off x="6046856" y="1940624"/>
            <a:ext cx="818704" cy="144496"/>
          </a:xfrm>
          <a:prstGeom prst="ellipse">
            <a:avLst/>
          </a:prstGeom>
          <a:noFill/>
          <a:ln w="57240">
            <a:solidFill>
              <a:srgbClr val="FF33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3" name="CustomShape 20"/>
          <p:cNvSpPr/>
          <p:nvPr/>
        </p:nvSpPr>
        <p:spPr>
          <a:xfrm>
            <a:off x="4433760" y="3181074"/>
            <a:ext cx="219528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1599"/>
              </a:spcBef>
              <a:spcAft>
                <a:spcPts val="0"/>
              </a:spcAft>
            </a:pPr>
            <a:r>
              <a:rPr lang="en-GB" sz="24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l</a:t>
            </a:r>
            <a:r>
              <a:rPr lang="en-GB" sz="2400" b="1" u="sng" spc="-1" dirty="0" err="1">
                <a:solidFill>
                  <a:srgbClr val="FF3399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un</a:t>
            </a:r>
            <a:r>
              <a:rPr lang="en-GB" sz="24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di</a:t>
            </a:r>
            <a:endParaRPr lang="en-GB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</p:txBody>
      </p:sp>
      <p:sp>
        <p:nvSpPr>
          <p:cNvPr id="134" name="CustomShape 21"/>
          <p:cNvSpPr/>
          <p:nvPr/>
        </p:nvSpPr>
        <p:spPr>
          <a:xfrm>
            <a:off x="138600" y="397800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5" name="Picture 9"/>
          <p:cNvPicPr/>
          <p:nvPr/>
        </p:nvPicPr>
        <p:blipFill>
          <a:blip r:embed="rId9"/>
          <a:stretch/>
        </p:blipFill>
        <p:spPr>
          <a:xfrm>
            <a:off x="162360" y="3978720"/>
            <a:ext cx="1574280" cy="1433160"/>
          </a:xfrm>
          <a:prstGeom prst="rect">
            <a:avLst/>
          </a:prstGeom>
          <a:ln w="9360">
            <a:noFill/>
          </a:ln>
        </p:spPr>
      </p:pic>
      <p:pic>
        <p:nvPicPr>
          <p:cNvPr id="136" name="Picture 53"/>
          <p:cNvPicPr/>
          <p:nvPr/>
        </p:nvPicPr>
        <p:blipFill>
          <a:blip r:embed="rId10"/>
          <a:stretch/>
        </p:blipFill>
        <p:spPr>
          <a:xfrm>
            <a:off x="2605060" y="3935700"/>
            <a:ext cx="709200" cy="976320"/>
          </a:xfrm>
          <a:prstGeom prst="rect">
            <a:avLst/>
          </a:prstGeom>
          <a:ln>
            <a:noFill/>
          </a:ln>
        </p:spPr>
      </p:pic>
      <p:pic>
        <p:nvPicPr>
          <p:cNvPr id="137" name="Picture 12"/>
          <p:cNvPicPr/>
          <p:nvPr/>
        </p:nvPicPr>
        <p:blipFill>
          <a:blip r:embed="rId11"/>
          <a:stretch/>
        </p:blipFill>
        <p:spPr>
          <a:xfrm>
            <a:off x="5226120" y="4115985"/>
            <a:ext cx="1587600" cy="964080"/>
          </a:xfrm>
          <a:prstGeom prst="rect">
            <a:avLst/>
          </a:prstGeom>
          <a:ln>
            <a:noFill/>
          </a:ln>
        </p:spPr>
      </p:pic>
      <p:pic>
        <p:nvPicPr>
          <p:cNvPr id="138" name="Picture 65"/>
          <p:cNvPicPr/>
          <p:nvPr/>
        </p:nvPicPr>
        <p:blipFill>
          <a:blip r:embed="rId12"/>
          <a:stretch/>
        </p:blipFill>
        <p:spPr>
          <a:xfrm>
            <a:off x="4483800" y="3943350"/>
            <a:ext cx="520560" cy="1117080"/>
          </a:xfrm>
          <a:prstGeom prst="rect">
            <a:avLst/>
          </a:prstGeom>
          <a:ln>
            <a:noFill/>
          </a:ln>
        </p:spPr>
      </p:pic>
      <p:sp>
        <p:nvSpPr>
          <p:cNvPr id="139" name="CustomShape 22"/>
          <p:cNvSpPr/>
          <p:nvPr/>
        </p:nvSpPr>
        <p:spPr>
          <a:xfrm>
            <a:off x="-1800" y="4137480"/>
            <a:ext cx="709920" cy="572760"/>
          </a:xfrm>
          <a:prstGeom prst="ellipse">
            <a:avLst/>
          </a:prstGeom>
          <a:solidFill>
            <a:srgbClr val="FFFF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40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바탕"/>
              </a:rPr>
              <a:t>r</a:t>
            </a:r>
            <a:endParaRPr lang="en-GB" sz="4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</p:txBody>
      </p:sp>
      <p:sp>
        <p:nvSpPr>
          <p:cNvPr id="140" name="CustomShape 23"/>
          <p:cNvSpPr/>
          <p:nvPr/>
        </p:nvSpPr>
        <p:spPr>
          <a:xfrm>
            <a:off x="-249647" y="5037320"/>
            <a:ext cx="2195280" cy="106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1599"/>
              </a:spcBef>
              <a:spcAft>
                <a:spcPts val="0"/>
              </a:spcAft>
            </a:pPr>
            <a:r>
              <a:rPr lang="en-GB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le c</a:t>
            </a:r>
            <a:r>
              <a:rPr lang="en-GB" sz="2400" b="1" u="sng" spc="-1" dirty="0">
                <a:solidFill>
                  <a:srgbClr val="FF3399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r</a:t>
            </a:r>
            <a:r>
              <a:rPr lang="en-GB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ayon</a:t>
            </a:r>
            <a:endParaRPr lang="en-GB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</p:txBody>
      </p:sp>
      <p:sp>
        <p:nvSpPr>
          <p:cNvPr id="141" name="CustomShape 24"/>
          <p:cNvSpPr/>
          <p:nvPr/>
        </p:nvSpPr>
        <p:spPr>
          <a:xfrm>
            <a:off x="1460263" y="5009083"/>
            <a:ext cx="2195280" cy="14627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1599"/>
              </a:spcBef>
              <a:spcAft>
                <a:spcPts val="0"/>
              </a:spcAft>
            </a:pPr>
            <a:r>
              <a:rPr lang="en-GB" sz="24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l’a</a:t>
            </a:r>
            <a:r>
              <a:rPr lang="en-GB" sz="2400" b="1" spc="-1" dirty="0" err="1" smtClean="0">
                <a:solidFill>
                  <a:srgbClr val="FF3399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g</a:t>
            </a:r>
            <a:r>
              <a:rPr lang="en-GB" sz="2400" b="1" u="sng" spc="-1" dirty="0" err="1" smtClean="0">
                <a:solidFill>
                  <a:srgbClr val="FF3399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n</a:t>
            </a:r>
            <a:r>
              <a:rPr lang="en-GB" sz="24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eau</a:t>
            </a:r>
            <a:endParaRPr lang="en-GB" sz="2400" b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</p:txBody>
      </p:sp>
      <p:sp>
        <p:nvSpPr>
          <p:cNvPr id="142" name="CustomShape 25"/>
          <p:cNvSpPr/>
          <p:nvPr/>
        </p:nvSpPr>
        <p:spPr>
          <a:xfrm>
            <a:off x="4856115" y="5020166"/>
            <a:ext cx="2195280" cy="94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1400"/>
              </a:spcBef>
              <a:spcAft>
                <a:spcPts val="0"/>
              </a:spcAft>
            </a:pPr>
            <a:r>
              <a:rPr lang="en-GB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la nata</a:t>
            </a:r>
            <a:r>
              <a:rPr lang="en-GB" sz="2400" b="1" u="sng" spc="-1" dirty="0">
                <a:solidFill>
                  <a:srgbClr val="FF3399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tion</a:t>
            </a:r>
            <a:endParaRPr lang="en-GB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</p:txBody>
      </p:sp>
      <p:sp>
        <p:nvSpPr>
          <p:cNvPr id="143" name="CustomShape 26"/>
          <p:cNvSpPr/>
          <p:nvPr/>
        </p:nvSpPr>
        <p:spPr>
          <a:xfrm>
            <a:off x="1815120" y="4122360"/>
            <a:ext cx="709920" cy="572760"/>
          </a:xfrm>
          <a:prstGeom prst="ellipse">
            <a:avLst/>
          </a:prstGeom>
          <a:solidFill>
            <a:srgbClr val="FFFF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40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바탕"/>
              </a:rPr>
              <a:t>gn</a:t>
            </a:r>
            <a:endParaRPr lang="en-GB" sz="4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</p:txBody>
      </p:sp>
      <p:sp>
        <p:nvSpPr>
          <p:cNvPr id="144" name="CustomShape 27"/>
          <p:cNvSpPr/>
          <p:nvPr/>
        </p:nvSpPr>
        <p:spPr>
          <a:xfrm>
            <a:off x="3458880" y="4157640"/>
            <a:ext cx="709920" cy="572760"/>
          </a:xfrm>
          <a:prstGeom prst="ellipse">
            <a:avLst/>
          </a:prstGeom>
          <a:solidFill>
            <a:srgbClr val="FFFF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40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바탕"/>
              </a:rPr>
              <a:t>qu</a:t>
            </a:r>
            <a:endParaRPr lang="en-GB" sz="4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</p:txBody>
      </p:sp>
      <p:sp>
        <p:nvSpPr>
          <p:cNvPr id="145" name="CustomShape 28"/>
          <p:cNvSpPr/>
          <p:nvPr/>
        </p:nvSpPr>
        <p:spPr>
          <a:xfrm>
            <a:off x="5338340" y="4042177"/>
            <a:ext cx="1216440" cy="572760"/>
          </a:xfrm>
          <a:prstGeom prst="ellipse">
            <a:avLst/>
          </a:prstGeom>
          <a:solidFill>
            <a:srgbClr val="FFFF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40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바탕"/>
              </a:rPr>
              <a:t>tion</a:t>
            </a:r>
            <a:endParaRPr lang="en-GB" sz="4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</p:txBody>
      </p:sp>
      <p:sp>
        <p:nvSpPr>
          <p:cNvPr id="146" name="CustomShape 29"/>
          <p:cNvSpPr/>
          <p:nvPr/>
        </p:nvSpPr>
        <p:spPr>
          <a:xfrm>
            <a:off x="3193303" y="5012506"/>
            <a:ext cx="2195280" cy="94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1400"/>
              </a:spcBef>
              <a:spcAft>
                <a:spcPts val="0"/>
              </a:spcAft>
            </a:pPr>
            <a:r>
              <a:rPr lang="en-GB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la </a:t>
            </a:r>
            <a:r>
              <a:rPr lang="en-GB" sz="2400" b="1" spc="-1" dirty="0">
                <a:solidFill>
                  <a:srgbClr val="FF3399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qu</a:t>
            </a:r>
            <a:r>
              <a:rPr lang="en-GB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estion</a:t>
            </a:r>
            <a:endParaRPr lang="en-GB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</p:txBody>
      </p:sp>
      <p:pic>
        <p:nvPicPr>
          <p:cNvPr id="150" name="Picture 36"/>
          <p:cNvPicPr/>
          <p:nvPr/>
        </p:nvPicPr>
        <p:blipFill>
          <a:blip r:embed="rId13"/>
          <a:stretch/>
        </p:blipFill>
        <p:spPr>
          <a:xfrm>
            <a:off x="2504132" y="5835977"/>
            <a:ext cx="899640" cy="1004400"/>
          </a:xfrm>
          <a:prstGeom prst="rect">
            <a:avLst/>
          </a:prstGeom>
          <a:ln>
            <a:noFill/>
          </a:ln>
        </p:spPr>
      </p:pic>
      <p:pic>
        <p:nvPicPr>
          <p:cNvPr id="151" name="Picture 79"/>
          <p:cNvPicPr/>
          <p:nvPr/>
        </p:nvPicPr>
        <p:blipFill>
          <a:blip r:embed="rId14"/>
          <a:stretch/>
        </p:blipFill>
        <p:spPr>
          <a:xfrm>
            <a:off x="4108500" y="6017863"/>
            <a:ext cx="1032120" cy="902880"/>
          </a:xfrm>
          <a:prstGeom prst="rect">
            <a:avLst/>
          </a:prstGeom>
          <a:ln>
            <a:noFill/>
          </a:ln>
        </p:spPr>
      </p:pic>
      <p:sp>
        <p:nvSpPr>
          <p:cNvPr id="153" name="CustomShape 33"/>
          <p:cNvSpPr/>
          <p:nvPr/>
        </p:nvSpPr>
        <p:spPr>
          <a:xfrm>
            <a:off x="1489482" y="6843420"/>
            <a:ext cx="2195280" cy="94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1400"/>
              </a:spcBef>
              <a:spcAft>
                <a:spcPts val="0"/>
              </a:spcAft>
            </a:pPr>
            <a:r>
              <a:rPr lang="en-GB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le </a:t>
            </a:r>
            <a:r>
              <a:rPr lang="en-GB" sz="24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gor</a:t>
            </a:r>
            <a:r>
              <a:rPr lang="en-GB" sz="2400" b="1" u="sng" spc="-1" dirty="0" err="1" smtClean="0">
                <a:solidFill>
                  <a:srgbClr val="FF3399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ille</a:t>
            </a:r>
            <a:endParaRPr lang="en-GB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</p:txBody>
      </p:sp>
      <p:sp>
        <p:nvSpPr>
          <p:cNvPr id="154" name="CustomShape 34"/>
          <p:cNvSpPr/>
          <p:nvPr/>
        </p:nvSpPr>
        <p:spPr>
          <a:xfrm>
            <a:off x="3142080" y="6866417"/>
            <a:ext cx="219528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1400"/>
              </a:spcBef>
              <a:spcAft>
                <a:spcPts val="0"/>
              </a:spcAft>
            </a:pPr>
            <a:r>
              <a:rPr lang="en-GB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le trav</a:t>
            </a:r>
            <a:r>
              <a:rPr lang="en-GB" sz="2400" b="1" u="sng" spc="-1" dirty="0">
                <a:solidFill>
                  <a:srgbClr val="FF3399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ail</a:t>
            </a:r>
            <a:endParaRPr lang="en-GB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</p:txBody>
      </p:sp>
      <p:sp>
        <p:nvSpPr>
          <p:cNvPr id="157" name="CustomShape 36"/>
          <p:cNvSpPr/>
          <p:nvPr/>
        </p:nvSpPr>
        <p:spPr>
          <a:xfrm>
            <a:off x="1760220" y="5935783"/>
            <a:ext cx="912240" cy="572760"/>
          </a:xfrm>
          <a:prstGeom prst="ellipse">
            <a:avLst/>
          </a:prstGeom>
          <a:solidFill>
            <a:srgbClr val="FFFF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40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바탕"/>
              </a:rPr>
              <a:t>ille</a:t>
            </a:r>
            <a:endParaRPr lang="en-GB" sz="4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</p:txBody>
      </p:sp>
      <p:sp>
        <p:nvSpPr>
          <p:cNvPr id="158" name="CustomShape 37"/>
          <p:cNvSpPr/>
          <p:nvPr/>
        </p:nvSpPr>
        <p:spPr>
          <a:xfrm>
            <a:off x="3462660" y="6005263"/>
            <a:ext cx="912240" cy="572760"/>
          </a:xfrm>
          <a:prstGeom prst="ellipse">
            <a:avLst/>
          </a:prstGeom>
          <a:solidFill>
            <a:srgbClr val="FFFF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40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바탕"/>
              </a:rPr>
              <a:t>ail</a:t>
            </a:r>
            <a:endParaRPr lang="en-GB" sz="4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</p:txBody>
      </p:sp>
      <p:pic>
        <p:nvPicPr>
          <p:cNvPr id="159" name="Picture 87"/>
          <p:cNvPicPr/>
          <p:nvPr/>
        </p:nvPicPr>
        <p:blipFill>
          <a:blip r:embed="rId15"/>
          <a:stretch/>
        </p:blipFill>
        <p:spPr>
          <a:xfrm>
            <a:off x="5889617" y="5988600"/>
            <a:ext cx="944280" cy="898560"/>
          </a:xfrm>
          <a:prstGeom prst="rect">
            <a:avLst/>
          </a:prstGeom>
          <a:ln>
            <a:noFill/>
          </a:ln>
        </p:spPr>
      </p:pic>
      <p:sp>
        <p:nvSpPr>
          <p:cNvPr id="160" name="CustomShape 38"/>
          <p:cNvSpPr/>
          <p:nvPr/>
        </p:nvSpPr>
        <p:spPr>
          <a:xfrm>
            <a:off x="4882978" y="6859179"/>
            <a:ext cx="219528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1400"/>
              </a:spcBef>
              <a:spcAft>
                <a:spcPts val="0"/>
              </a:spcAft>
            </a:pPr>
            <a:r>
              <a:rPr lang="en-GB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le </a:t>
            </a:r>
            <a:r>
              <a:rPr lang="en-GB" sz="24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sol</a:t>
            </a:r>
            <a:r>
              <a:rPr lang="en-GB" sz="2400" b="1" u="sng" spc="-1" dirty="0" err="1">
                <a:solidFill>
                  <a:srgbClr val="FF3399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e</a:t>
            </a:r>
            <a:r>
              <a:rPr lang="en-GB" sz="2400" b="1" spc="-1" dirty="0" err="1">
                <a:solidFill>
                  <a:srgbClr val="FF3399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il</a:t>
            </a:r>
            <a:endParaRPr lang="en-GB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</p:txBody>
      </p:sp>
      <p:sp>
        <p:nvSpPr>
          <p:cNvPr id="161" name="CustomShape 39"/>
          <p:cNvSpPr/>
          <p:nvPr/>
        </p:nvSpPr>
        <p:spPr>
          <a:xfrm>
            <a:off x="3600" y="6852000"/>
            <a:ext cx="227052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le </a:t>
            </a:r>
            <a:r>
              <a:rPr lang="en-GB" sz="24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fran</a:t>
            </a:r>
            <a:r>
              <a:rPr lang="en-GB" sz="2400" b="1" spc="-1" dirty="0" err="1">
                <a:solidFill>
                  <a:srgbClr val="FF3399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ç</a:t>
            </a:r>
            <a:r>
              <a:rPr lang="en-GB" sz="24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ais</a:t>
            </a:r>
            <a:endParaRPr lang="en-GB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</p:txBody>
      </p:sp>
      <p:pic>
        <p:nvPicPr>
          <p:cNvPr id="162" name="Picture 90"/>
          <p:cNvPicPr/>
          <p:nvPr/>
        </p:nvPicPr>
        <p:blipFill>
          <a:blip r:embed="rId16"/>
          <a:stretch/>
        </p:blipFill>
        <p:spPr>
          <a:xfrm>
            <a:off x="463246" y="6148563"/>
            <a:ext cx="1109880" cy="739800"/>
          </a:xfrm>
          <a:prstGeom prst="rect">
            <a:avLst/>
          </a:prstGeom>
          <a:ln>
            <a:noFill/>
          </a:ln>
        </p:spPr>
      </p:pic>
      <p:sp>
        <p:nvSpPr>
          <p:cNvPr id="163" name="CustomShape 40"/>
          <p:cNvSpPr/>
          <p:nvPr/>
        </p:nvSpPr>
        <p:spPr>
          <a:xfrm>
            <a:off x="5193069" y="5959800"/>
            <a:ext cx="912240" cy="572760"/>
          </a:xfrm>
          <a:prstGeom prst="ellipse">
            <a:avLst/>
          </a:prstGeom>
          <a:solidFill>
            <a:srgbClr val="FFFF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40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바탕"/>
              </a:rPr>
              <a:t>eil</a:t>
            </a:r>
            <a:endParaRPr lang="en-GB" sz="4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</p:txBody>
      </p:sp>
      <p:sp>
        <p:nvSpPr>
          <p:cNvPr id="164" name="CustomShape 41"/>
          <p:cNvSpPr/>
          <p:nvPr/>
        </p:nvSpPr>
        <p:spPr>
          <a:xfrm>
            <a:off x="41686" y="5925003"/>
            <a:ext cx="818280" cy="572760"/>
          </a:xfrm>
          <a:prstGeom prst="ellipse">
            <a:avLst/>
          </a:prstGeom>
          <a:solidFill>
            <a:srgbClr val="FFFF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40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바탕"/>
              </a:rPr>
              <a:t>ç</a:t>
            </a:r>
            <a:endParaRPr lang="en-GB" sz="4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02145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8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8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8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9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32656" y="4211960"/>
            <a:ext cx="6256014" cy="4249444"/>
          </a:xfrm>
          <a:prstGeom prst="rect">
            <a:avLst/>
          </a:prstGeom>
          <a:noFill/>
          <a:ln w="38100" cmpd="dbl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88640" y="895337"/>
            <a:ext cx="666936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GB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en-GB" altLang="en-US" dirty="0" smtClean="0"/>
              <a:t>Pendant</a:t>
            </a:r>
            <a:r>
              <a:rPr kumimoji="0" lang="en-GB" alt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les </a:t>
            </a:r>
            <a:r>
              <a:rPr kumimoji="0" lang="en-GB" altLang="en-U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vacances</a:t>
            </a:r>
            <a:r>
              <a:rPr kumimoji="0" lang="en-GB" alt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en-GB" altLang="en-U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normalement</a:t>
            </a:r>
            <a:r>
              <a:rPr kumimoji="0" lang="en-GB" alt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es-E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________ </a:t>
            </a:r>
            <a:r>
              <a:rPr lang="es-ES" alt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en</a:t>
            </a:r>
            <a:r>
              <a:rPr kumimoji="0" lang="es-E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_________ </a:t>
            </a:r>
            <a:r>
              <a:rPr kumimoji="0" lang="es-E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avec</a:t>
            </a:r>
            <a:r>
              <a:rPr kumimoji="0" lang="es-E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__________.  J’ __________ </a:t>
            </a:r>
            <a:r>
              <a:rPr kumimoji="0" lang="es-E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ça</a:t>
            </a:r>
            <a:r>
              <a:rPr kumimoji="0" lang="es-E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! </a:t>
            </a:r>
            <a:r>
              <a:rPr kumimoji="0" lang="es-E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Quand</a:t>
            </a:r>
            <a:r>
              <a:rPr kumimoji="0" lang="es-E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__________________ je vais à _________ </a:t>
            </a:r>
            <a:r>
              <a:rPr kumimoji="0" lang="es-E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ou</a:t>
            </a:r>
            <a:r>
              <a:rPr kumimoji="0" lang="es-E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E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s’il</a:t>
            </a:r>
            <a:r>
              <a:rPr kumimoji="0" lang="es-E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E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pleut</a:t>
            </a:r>
            <a:r>
              <a:rPr kumimoji="0" lang="es-E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je visite __________. </a:t>
            </a:r>
            <a:r>
              <a:rPr kumimoji="0" lang="es-E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J’aime</a:t>
            </a:r>
            <a:r>
              <a:rPr kumimoji="0" lang="es-ES" alt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E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________ parce que </a:t>
            </a:r>
            <a:r>
              <a:rPr kumimoji="0" lang="es-E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l’hôtel</a:t>
            </a:r>
            <a:r>
              <a:rPr kumimoji="0" lang="es-E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E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est</a:t>
            </a:r>
            <a:r>
              <a:rPr kumimoji="0" lang="es-E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__________ et la </a:t>
            </a:r>
            <a:r>
              <a:rPr kumimoji="0" lang="es-E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nourriture</a:t>
            </a:r>
            <a:r>
              <a:rPr kumimoji="0" lang="es-E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E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est</a:t>
            </a:r>
            <a:r>
              <a:rPr kumimoji="0" lang="es-E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__________.</a:t>
            </a:r>
            <a:endParaRPr kumimoji="0" lang="en-GB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90" y="27112"/>
            <a:ext cx="6831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Que </a:t>
            </a:r>
            <a:r>
              <a:rPr lang="en-GB" sz="2400" b="1" dirty="0" err="1" smtClean="0"/>
              <a:t>fais-tu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normalement</a:t>
            </a:r>
            <a:r>
              <a:rPr lang="en-GB" sz="2400" b="1" dirty="0" smtClean="0"/>
              <a:t>? </a:t>
            </a:r>
            <a:r>
              <a:rPr lang="en-GB" sz="1600" i="1" dirty="0" smtClean="0"/>
              <a:t>(What do you usually do?)</a:t>
            </a:r>
            <a:endParaRPr lang="en-GB" sz="3600" i="1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2835" y="642900"/>
            <a:ext cx="656198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hinyen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hinyen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hinyen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hinyen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hinyen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hinyen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hinyen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hinyen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hinyen" pitchFamily="8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 b="1" dirty="0" smtClean="0">
                <a:latin typeface="Arial" panose="020B0604020202020204" pitchFamily="34" charset="0"/>
              </a:rPr>
              <a:t>A </a:t>
            </a:r>
            <a:r>
              <a:rPr lang="en-GB" altLang="en-US" dirty="0" smtClean="0">
                <a:latin typeface="Arial" panose="020B0604020202020204" pitchFamily="34" charset="0"/>
              </a:rPr>
              <a:t> Complete the text with the words below, and then translate the text into English.</a:t>
            </a:r>
            <a:endParaRPr lang="en-GB" altLang="en-US" dirty="0">
              <a:latin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944267"/>
              </p:ext>
            </p:extLst>
          </p:nvPr>
        </p:nvGraphicFramePr>
        <p:xfrm>
          <a:off x="331388" y="3208606"/>
          <a:ext cx="6331015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33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90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62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62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6620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joli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des </a:t>
                      </a:r>
                      <a:r>
                        <a:rPr lang="en-GB" dirty="0" err="1" smtClean="0"/>
                        <a:t>musées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délicieuse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il</a:t>
                      </a:r>
                      <a:r>
                        <a:rPr lang="en-GB" dirty="0" smtClean="0"/>
                        <a:t> fait </a:t>
                      </a:r>
                      <a:r>
                        <a:rPr lang="en-GB" dirty="0" err="1" smtClean="0"/>
                        <a:t>chaud</a:t>
                      </a:r>
                      <a:r>
                        <a:rPr lang="en-GB" baseline="0" dirty="0" smtClean="0"/>
                        <a:t> 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France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beaucoup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ma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famille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je vais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adore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la </a:t>
                      </a:r>
                      <a:r>
                        <a:rPr lang="en-GB" dirty="0" err="1" smtClean="0"/>
                        <a:t>plage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922" y="4318834"/>
            <a:ext cx="1118617" cy="9441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178" y="8029341"/>
            <a:ext cx="939515" cy="939515"/>
          </a:xfrm>
          <a:prstGeom prst="rect">
            <a:avLst/>
          </a:prstGeom>
        </p:spPr>
      </p:pic>
      <p:pic>
        <p:nvPicPr>
          <p:cNvPr id="13" name="Picture 11" descr="MCBD10671_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80" y="8244408"/>
            <a:ext cx="968022" cy="724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3</a:t>
            </a:r>
            <a:r>
              <a:rPr lang="en-US" b="1" dirty="0" smtClean="0">
                <a:solidFill>
                  <a:schemeClr val="tx1"/>
                </a:solidFill>
              </a:rPr>
              <a:t>3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6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90" y="27112"/>
            <a:ext cx="6525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The present tense (ALLER – to go)</a:t>
            </a:r>
            <a:endParaRPr lang="en-GB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4002" y="289521"/>
            <a:ext cx="674136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A</a:t>
            </a:r>
            <a:r>
              <a:rPr lang="en-GB" dirty="0" smtClean="0"/>
              <a:t>  ALLER (to go) is an irregular verb.  Fill in the English for each part: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59377" y="2939453"/>
            <a:ext cx="6740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B</a:t>
            </a:r>
            <a:r>
              <a:rPr lang="en-GB" dirty="0" smtClean="0"/>
              <a:t>  Complete these sentences with the correct part of the verb.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59378" y="5416932"/>
            <a:ext cx="6741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C</a:t>
            </a:r>
            <a:r>
              <a:rPr lang="en-GB" dirty="0" smtClean="0"/>
              <a:t>  Write these sentences in French.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675036"/>
              </p:ext>
            </p:extLst>
          </p:nvPr>
        </p:nvGraphicFramePr>
        <p:xfrm>
          <a:off x="191198" y="5868144"/>
          <a:ext cx="6444040" cy="2931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440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 I go to the mountains.</a:t>
                      </a:r>
                      <a:br>
                        <a:rPr lang="en-GB" dirty="0" smtClean="0"/>
                      </a:b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 We go to the country.</a:t>
                      </a:r>
                      <a:br>
                        <a:rPr lang="en-GB" dirty="0" smtClean="0"/>
                      </a:b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3 They go to a campsite.</a:t>
                      </a:r>
                      <a:br>
                        <a:rPr lang="en-GB" dirty="0" smtClean="0"/>
                      </a:b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4 She goes to Spain.</a:t>
                      </a:r>
                      <a:br>
                        <a:rPr lang="en-GB" dirty="0" smtClean="0"/>
                      </a:b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5  Do you go to</a:t>
                      </a:r>
                      <a:r>
                        <a:rPr lang="en-GB" baseline="0" dirty="0" smtClean="0"/>
                        <a:t> Ireland?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10" name="Group 1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726841"/>
              </p:ext>
            </p:extLst>
          </p:nvPr>
        </p:nvGraphicFramePr>
        <p:xfrm>
          <a:off x="1362247" y="791414"/>
          <a:ext cx="4104878" cy="2194560"/>
        </p:xfrm>
        <a:graphic>
          <a:graphicData uri="http://schemas.openxmlformats.org/drawingml/2006/table">
            <a:tbl>
              <a:tblPr/>
              <a:tblGrid>
                <a:gridCol w="2501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29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4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 </a:t>
                      </a:r>
                      <a:r>
                        <a:rPr kumimoji="0" lang="es-E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vais</a:t>
                      </a:r>
                      <a:endParaRPr kumimoji="0" lang="es-E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4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 </a:t>
                      </a:r>
                      <a:r>
                        <a:rPr kumimoji="0" lang="es-E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vas</a:t>
                      </a:r>
                      <a:endParaRPr kumimoji="0" lang="es-E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4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</a:t>
                      </a:r>
                      <a:r>
                        <a:rPr kumimoji="0" lang="es-E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/elle </a:t>
                      </a:r>
                      <a:r>
                        <a:rPr kumimoji="0" lang="es-E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endParaRPr kumimoji="0" lang="es-E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4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nous</a:t>
                      </a:r>
                      <a:r>
                        <a:rPr kumimoji="0" lang="es-E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s-E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allons</a:t>
                      </a:r>
                      <a:endParaRPr kumimoji="0" lang="es-E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36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vous</a:t>
                      </a:r>
                      <a:r>
                        <a:rPr kumimoji="0" lang="es-E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s-E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allez</a:t>
                      </a:r>
                      <a:endParaRPr kumimoji="0" lang="es-E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4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ils</a:t>
                      </a:r>
                      <a:r>
                        <a:rPr kumimoji="0" lang="es-E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/elles </a:t>
                      </a:r>
                      <a:r>
                        <a:rPr kumimoji="0" lang="es-E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vont</a:t>
                      </a:r>
                      <a:endParaRPr kumimoji="0" lang="es-E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48719"/>
              </p:ext>
            </p:extLst>
          </p:nvPr>
        </p:nvGraphicFramePr>
        <p:xfrm>
          <a:off x="341330" y="3574243"/>
          <a:ext cx="644404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440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 Je _______ </a:t>
                      </a:r>
                      <a:r>
                        <a:rPr lang="en-GB" dirty="0" err="1" smtClean="0"/>
                        <a:t>en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vacances</a:t>
                      </a:r>
                      <a:r>
                        <a:rPr lang="en-GB" dirty="0" smtClean="0"/>
                        <a:t> avec ma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famille</a:t>
                      </a:r>
                      <a:r>
                        <a:rPr lang="en-GB" baseline="0" dirty="0" smtClean="0"/>
                        <a:t>.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 Mare, </a:t>
                      </a:r>
                      <a:r>
                        <a:rPr lang="en-GB" dirty="0" err="1" smtClean="0"/>
                        <a:t>où</a:t>
                      </a:r>
                      <a:r>
                        <a:rPr lang="en-GB" dirty="0" smtClean="0"/>
                        <a:t> _________ </a:t>
                      </a:r>
                      <a:r>
                        <a:rPr lang="en-GB" dirty="0" err="1" smtClean="0"/>
                        <a:t>en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vacances</a:t>
                      </a:r>
                      <a:r>
                        <a:rPr lang="en-GB" dirty="0" smtClean="0"/>
                        <a:t>?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3 Tom et Jerry ________ </a:t>
                      </a:r>
                      <a:r>
                        <a:rPr lang="en-GB" dirty="0" err="1" smtClean="0"/>
                        <a:t>en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vancances</a:t>
                      </a:r>
                      <a:r>
                        <a:rPr lang="en-GB" dirty="0" smtClean="0"/>
                        <a:t> à Hawaii.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4 Nous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____________ au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Pérou</a:t>
                      </a:r>
                      <a:r>
                        <a:rPr lang="en-GB" baseline="0" dirty="0" smtClean="0"/>
                        <a:t>!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5 Il _______________</a:t>
                      </a:r>
                      <a:r>
                        <a:rPr lang="en-GB" dirty="0" err="1" smtClean="0"/>
                        <a:t>en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Espagne</a:t>
                      </a:r>
                      <a:r>
                        <a:rPr lang="en-GB" dirty="0" smtClean="0"/>
                        <a:t>.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6166995" y="8715375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3</a:t>
            </a:r>
            <a:r>
              <a:rPr lang="en-US" b="1" dirty="0" smtClean="0">
                <a:solidFill>
                  <a:schemeClr val="tx1"/>
                </a:solidFill>
              </a:rPr>
              <a:t>4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27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382048"/>
              </p:ext>
            </p:extLst>
          </p:nvPr>
        </p:nvGraphicFramePr>
        <p:xfrm>
          <a:off x="239944" y="683568"/>
          <a:ext cx="6072187" cy="7733157"/>
        </p:xfrm>
        <a:graphic>
          <a:graphicData uri="http://schemas.openxmlformats.org/drawingml/2006/table">
            <a:tbl>
              <a:tblPr/>
              <a:tblGrid>
                <a:gridCol w="30368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40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un </a:t>
                      </a:r>
                      <a:r>
                        <a:rPr kumimoji="0" lang="es-E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pull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 jumper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0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un </a:t>
                      </a:r>
                      <a:r>
                        <a:rPr kumimoji="0" lang="es-E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sweat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 </a:t>
                      </a:r>
                      <a:r>
                        <a:rPr kumimoji="0" lang="es-E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sweatshirt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/ </a:t>
                      </a:r>
                      <a:r>
                        <a:rPr kumimoji="0" lang="es-E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hoodie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0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une robe</a:t>
                      </a: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 </a:t>
                      </a:r>
                      <a:r>
                        <a:rPr kumimoji="0" lang="es-E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dress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0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une jupe</a:t>
                      </a: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 </a:t>
                      </a:r>
                      <a:r>
                        <a:rPr kumimoji="0" lang="es-E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skirt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0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une </a:t>
                      </a:r>
                      <a:r>
                        <a:rPr kumimoji="0" lang="es-E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chemise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 </a:t>
                      </a:r>
                      <a:r>
                        <a:rPr kumimoji="0" lang="es-E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shirt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0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un t-</a:t>
                      </a:r>
                      <a:r>
                        <a:rPr kumimoji="0" lang="es-E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shirt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 t-</a:t>
                      </a:r>
                      <a:r>
                        <a:rPr kumimoji="0" lang="es-E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shirt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0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un </a:t>
                      </a:r>
                      <a:r>
                        <a:rPr kumimoji="0" lang="es-E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pantalon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trousers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0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un jean</a:t>
                      </a: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jeans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40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des </a:t>
                      </a:r>
                      <a:r>
                        <a:rPr kumimoji="0" lang="es-E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chaussures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some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s-E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shoes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7010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des </a:t>
                      </a:r>
                      <a:r>
                        <a:rPr kumimoji="0" lang="es-E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baskets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some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s-E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trainers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40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une </a:t>
                      </a:r>
                      <a:r>
                        <a:rPr kumimoji="0" lang="es-E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casquette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 </a:t>
                      </a:r>
                      <a:r>
                        <a:rPr kumimoji="0" lang="es-E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cap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40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un </a:t>
                      </a:r>
                      <a:r>
                        <a:rPr kumimoji="0" lang="es-E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chapeau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 </a:t>
                      </a:r>
                      <a:r>
                        <a:rPr kumimoji="0" lang="es-E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hat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540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des </a:t>
                      </a:r>
                      <a:r>
                        <a:rPr kumimoji="0" lang="es-E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chaussettes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some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s-E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socks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540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une veste</a:t>
                      </a: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 </a:t>
                      </a:r>
                      <a:r>
                        <a:rPr kumimoji="0" lang="es-E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jacket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chemeClr val="tx1"/>
                </a:solidFill>
              </a:rPr>
              <a:t>35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90" y="27112"/>
            <a:ext cx="6525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Les </a:t>
            </a:r>
            <a:r>
              <a:rPr lang="en-GB" sz="2400" b="1" dirty="0" err="1" smtClean="0"/>
              <a:t>vêtements</a:t>
            </a:r>
            <a:r>
              <a:rPr lang="en-GB" sz="2400" b="1" dirty="0" smtClean="0"/>
              <a:t> </a:t>
            </a:r>
            <a:r>
              <a:rPr lang="en-GB" sz="2400" i="1" dirty="0" smtClean="0"/>
              <a:t>(clothing)</a:t>
            </a:r>
            <a:endParaRPr lang="en-GB" sz="2400" i="1" dirty="0"/>
          </a:p>
        </p:txBody>
      </p:sp>
    </p:spTree>
    <p:extLst>
      <p:ext uri="{BB962C8B-B14F-4D97-AF65-F5344CB8AC3E}">
        <p14:creationId xmlns:p14="http://schemas.microsoft.com/office/powerpoint/2010/main" val="177929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867937"/>
              </p:ext>
            </p:extLst>
          </p:nvPr>
        </p:nvGraphicFramePr>
        <p:xfrm>
          <a:off x="233049" y="903907"/>
          <a:ext cx="6355620" cy="30291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89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89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89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89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09731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09731"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09731"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712529" y="376703"/>
            <a:ext cx="65619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hinyen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hinyen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hinyen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hinyen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hinyen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hinyen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hinyen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hinyen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hinyen" pitchFamily="8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b="1" dirty="0" smtClean="0">
                <a:latin typeface="Arial" panose="020B0604020202020204" pitchFamily="34" charset="0"/>
              </a:rPr>
              <a:t>A</a:t>
            </a:r>
            <a:r>
              <a:rPr lang="en-GB" altLang="en-US" dirty="0" smtClean="0">
                <a:latin typeface="Arial" panose="020B0604020202020204" pitchFamily="34" charset="0"/>
              </a:rPr>
              <a:t>  Match the pictures and words.</a:t>
            </a:r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90" y="27112"/>
            <a:ext cx="652534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/>
              <a:t>Qu’est-ce</a:t>
            </a:r>
            <a:r>
              <a:rPr lang="en-GB" sz="2400" b="1" dirty="0" smtClean="0"/>
              <a:t> que </a:t>
            </a:r>
            <a:r>
              <a:rPr lang="en-GB" sz="2400" b="1" dirty="0" err="1" smtClean="0"/>
              <a:t>tu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portes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en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vacances</a:t>
            </a:r>
            <a:r>
              <a:rPr lang="en-GB" sz="2400" b="1" dirty="0" smtClean="0"/>
              <a:t>? </a:t>
            </a:r>
            <a:r>
              <a:rPr lang="en-GB" sz="1100" i="1" dirty="0" smtClean="0"/>
              <a:t>(What do you wear on holiday?)</a:t>
            </a:r>
            <a:endParaRPr lang="en-GB" sz="2400" i="1" dirty="0"/>
          </a:p>
        </p:txBody>
      </p:sp>
      <p:pic>
        <p:nvPicPr>
          <p:cNvPr id="4" name="Picture 3" descr="MCHH00802_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517" y="1059743"/>
            <a:ext cx="667726" cy="77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MCj0232937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543" y="1089042"/>
            <a:ext cx="921620" cy="71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j033544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605" y="2039029"/>
            <a:ext cx="775551" cy="83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MCHH00774_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16" y="2008963"/>
            <a:ext cx="897493" cy="82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MCj0412636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432" y="2039029"/>
            <a:ext cx="1203016" cy="88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MCBD07450_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995" y="2971349"/>
            <a:ext cx="446336" cy="901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 descr="MCHH01345_0000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247" y="1008887"/>
            <a:ext cx="961936" cy="7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MCj04363400000[1]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2599" y="2949682"/>
            <a:ext cx="883711" cy="8837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" name="Picture 5" descr="MCj04125520000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92295" y="2005837"/>
            <a:ext cx="834015" cy="8881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" name="Picture 6" descr="MCHH00989_0000[1]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559" y="2995379"/>
            <a:ext cx="386863" cy="8129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" name="Picture 7" descr="MCj01989760000[1]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57" y="1176298"/>
            <a:ext cx="1110651" cy="535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70" y="3151184"/>
            <a:ext cx="663018" cy="56190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706" y="3017794"/>
            <a:ext cx="759167" cy="82868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94" y="6105425"/>
            <a:ext cx="2276228" cy="1752228"/>
          </a:xfrm>
          <a:prstGeom prst="rect">
            <a:avLst/>
          </a:prstGeom>
        </p:spPr>
      </p:pic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116632" y="4865437"/>
            <a:ext cx="656198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hinyen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hinyen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hinyen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hinyen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hinyen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hinyen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hinyen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hinyen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hinyen" pitchFamily="8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b="1" dirty="0" smtClean="0">
                <a:latin typeface="Arial" panose="020B0604020202020204" pitchFamily="34" charset="0"/>
              </a:rPr>
              <a:t>B</a:t>
            </a:r>
            <a:r>
              <a:rPr lang="en-GB" altLang="en-US" dirty="0" smtClean="0">
                <a:latin typeface="Arial" panose="020B0604020202020204" pitchFamily="34" charset="0"/>
              </a:rPr>
              <a:t>  </a:t>
            </a:r>
            <a:r>
              <a:rPr lang="en-GB" altLang="en-US" dirty="0" err="1" smtClean="0">
                <a:latin typeface="Arial" panose="020B0604020202020204" pitchFamily="34" charset="0"/>
              </a:rPr>
              <a:t>Qu’est-ce</a:t>
            </a:r>
            <a:r>
              <a:rPr lang="en-GB" altLang="en-US" dirty="0" smtClean="0">
                <a:latin typeface="Arial" panose="020B0604020202020204" pitchFamily="34" charset="0"/>
              </a:rPr>
              <a:t> que </a:t>
            </a:r>
            <a:r>
              <a:rPr lang="en-GB" altLang="en-US" dirty="0" err="1" smtClean="0">
                <a:latin typeface="Arial" panose="020B0604020202020204" pitchFamily="34" charset="0"/>
              </a:rPr>
              <a:t>tu</a:t>
            </a:r>
            <a:r>
              <a:rPr lang="en-GB" altLang="en-US" dirty="0" smtClean="0">
                <a:latin typeface="Arial" panose="020B0604020202020204" pitchFamily="34" charset="0"/>
              </a:rPr>
              <a:t> as </a:t>
            </a:r>
            <a:r>
              <a:rPr lang="en-GB" altLang="en-US" dirty="0" err="1" smtClean="0">
                <a:latin typeface="Arial" panose="020B0604020202020204" pitchFamily="34" charset="0"/>
              </a:rPr>
              <a:t>dans</a:t>
            </a:r>
            <a:r>
              <a:rPr lang="en-GB" altLang="en-US" dirty="0" smtClean="0">
                <a:latin typeface="Arial" panose="020B0604020202020204" pitchFamily="34" charset="0"/>
              </a:rPr>
              <a:t> ta valise ? </a:t>
            </a:r>
            <a:r>
              <a:rPr lang="en-GB" altLang="en-US" sz="1400" i="1" dirty="0" smtClean="0">
                <a:latin typeface="Arial" panose="020B0604020202020204" pitchFamily="34" charset="0"/>
              </a:rPr>
              <a:t>(What have you got in your suitcase?) </a:t>
            </a:r>
            <a:r>
              <a:rPr lang="en-GB" altLang="en-US" sz="1400" dirty="0" smtClean="0">
                <a:latin typeface="Arial" panose="020B0604020202020204" pitchFamily="34" charset="0"/>
              </a:rPr>
              <a:t>Write the list.  Use the correct indefinite article ‘a’ or ‘some’ or the number, and pluralise the nouns where necessary.</a:t>
            </a:r>
            <a:endParaRPr lang="en-GB" altLang="en-US" sz="1400" dirty="0">
              <a:latin typeface="Arial" panose="020B0604020202020204" pitchFamily="34" charset="0"/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657653"/>
              </p:ext>
            </p:extLst>
          </p:nvPr>
        </p:nvGraphicFramePr>
        <p:xfrm>
          <a:off x="3024891" y="5757992"/>
          <a:ext cx="3202838" cy="32614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99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829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7687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</a:t>
                      </a:r>
                      <a:r>
                        <a:rPr lang="en-GB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casquette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7687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</a:t>
                      </a:r>
                      <a:r>
                        <a:rPr lang="en-GB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t-shirts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7687"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7687"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7687"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7687"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7687"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7687">
                <a:tc>
                  <a:txBody>
                    <a:bodyPr/>
                    <a:lstStyle/>
                    <a:p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28" name="Picture 16" descr="MCHH00774_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643" y="5751255"/>
            <a:ext cx="438526" cy="40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292049"/>
              </p:ext>
            </p:extLst>
          </p:nvPr>
        </p:nvGraphicFramePr>
        <p:xfrm>
          <a:off x="227745" y="4012988"/>
          <a:ext cx="6393462" cy="828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55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995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15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55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6557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6557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 baskets</a:t>
                      </a:r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 lunettes</a:t>
                      </a:r>
                      <a:r>
                        <a:rPr lang="en-GB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GB" sz="1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soleil</a:t>
                      </a:r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</a:t>
                      </a:r>
                      <a:r>
                        <a:rPr lang="en-GB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tee-shirt</a:t>
                      </a:r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</a:t>
                      </a:r>
                      <a:r>
                        <a:rPr lang="en-GB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short</a:t>
                      </a:r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</a:t>
                      </a:r>
                      <a:r>
                        <a:rPr lang="en-GB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pantalon</a:t>
                      </a:r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 maillot de </a:t>
                      </a:r>
                      <a:r>
                        <a:rPr lang="en-GB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bain</a:t>
                      </a:r>
                      <a:endParaRPr lang="en-GB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</a:t>
                      </a:r>
                      <a:r>
                        <a:rPr lang="en-GB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chapeau</a:t>
                      </a:r>
                      <a:endParaRPr lang="en-GB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</a:t>
                      </a:r>
                      <a:r>
                        <a:rPr lang="en-GB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casquette</a:t>
                      </a:r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</a:t>
                      </a:r>
                      <a:r>
                        <a:rPr lang="en-GB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veste</a:t>
                      </a:r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</a:t>
                      </a:r>
                      <a:r>
                        <a:rPr lang="en-GB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serviette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 </a:t>
                      </a:r>
                      <a:r>
                        <a:rPr lang="en-GB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tongs</a:t>
                      </a:r>
                      <a:endParaRPr lang="en-GB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</a:t>
                      </a:r>
                      <a:r>
                        <a:rPr lang="en-GB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jean</a:t>
                      </a:r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30" name="Picture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733" y="6155187"/>
            <a:ext cx="356173" cy="38879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007" y="6171329"/>
            <a:ext cx="356173" cy="38879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543" y="6171329"/>
            <a:ext cx="356173" cy="388790"/>
          </a:xfrm>
          <a:prstGeom prst="rect">
            <a:avLst/>
          </a:prstGeom>
        </p:spPr>
      </p:pic>
      <p:pic>
        <p:nvPicPr>
          <p:cNvPr id="33" name="Picture 4" descr="MCj04363400000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25748" y="6444669"/>
            <a:ext cx="611994" cy="61199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" name="Picture 5" descr="MCj04125520000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7484" y="6957317"/>
            <a:ext cx="424791" cy="4523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" name="Picture 9" descr="MCHH01345_0000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724" y="7404236"/>
            <a:ext cx="493785" cy="40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9" descr="MCHH01345_0000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906" y="7404235"/>
            <a:ext cx="493785" cy="40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 descr="j033544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748" y="7787769"/>
            <a:ext cx="506181" cy="54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7" descr="MCj01989760000[1]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070" y="8255210"/>
            <a:ext cx="700246" cy="337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MCHH00802_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321" y="8609585"/>
            <a:ext cx="384758" cy="44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 descr="MCHH00802_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571" y="8622930"/>
            <a:ext cx="384758" cy="44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ounded Rectangle 40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3</a:t>
            </a:r>
            <a:r>
              <a:rPr lang="en-US" b="1" dirty="0" smtClean="0">
                <a:solidFill>
                  <a:schemeClr val="tx1"/>
                </a:solidFill>
              </a:rPr>
              <a:t>6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5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j02809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536" y="85614"/>
            <a:ext cx="1371600" cy="115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292860" y="4002997"/>
            <a:ext cx="6243671" cy="611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en-US" sz="2000" dirty="0">
                <a:ea typeface="Times New Roman" panose="02020603050405020304" pitchFamily="18" charset="0"/>
              </a:rPr>
              <a:t>b</a:t>
            </a:r>
            <a:r>
              <a:rPr kumimoji="0" lang="fr-F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leues</a:t>
            </a:r>
            <a:r>
              <a:rPr lang="fr-FR" altLang="en-US" sz="2000" dirty="0" smtClean="0">
                <a:ea typeface="Times New Roman" panose="02020603050405020304" pitchFamily="18" charset="0"/>
              </a:rPr>
              <a:t>  </a:t>
            </a:r>
            <a:r>
              <a:rPr kumimoji="0" lang="fr-F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rouge    noire</a:t>
            </a:r>
            <a:r>
              <a:rPr kumimoji="0" lang="fr-FR" alt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   </a:t>
            </a:r>
            <a:r>
              <a:rPr kumimoji="0" lang="fr-F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blanches</a:t>
            </a:r>
            <a:r>
              <a:rPr lang="en-GB" altLang="en-US" sz="2000" dirty="0" smtClean="0"/>
              <a:t>     </a:t>
            </a:r>
            <a:r>
              <a:rPr kumimoji="0" lang="fr-F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blanche </a:t>
            </a:r>
            <a:r>
              <a:rPr kumimoji="0" lang="fr-FR" alt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   </a:t>
            </a:r>
            <a:br>
              <a:rPr kumimoji="0" lang="fr-FR" alt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</a:br>
            <a:r>
              <a:rPr kumimoji="0" lang="fr-FR" alt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fr-F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jaune</a:t>
            </a:r>
            <a:r>
              <a:rPr lang="fr-FR" altLang="en-US" sz="2000" dirty="0" smtClean="0">
                <a:ea typeface="Times New Roman" panose="02020603050405020304" pitchFamily="18" charset="0"/>
              </a:rPr>
              <a:t>       </a:t>
            </a:r>
            <a:r>
              <a:rPr kumimoji="0" lang="fr-F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roses</a:t>
            </a:r>
            <a:r>
              <a:rPr kumimoji="0" lang="fr-FR" alt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  </a:t>
            </a:r>
            <a:r>
              <a:rPr kumimoji="0" lang="fr-F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bleue</a:t>
            </a:r>
            <a:r>
              <a:rPr lang="en-GB" altLang="en-US" sz="2000" dirty="0" smtClean="0"/>
              <a:t>     </a:t>
            </a:r>
            <a:r>
              <a:rPr kumimoji="0" lang="en-GB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bleu</a:t>
            </a:r>
            <a:r>
              <a:rPr kumimoji="0" lang="en-GB" alt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    </a:t>
            </a:r>
            <a:r>
              <a:rPr kumimoji="0" lang="en-GB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blanc</a:t>
            </a:r>
            <a:endParaRPr kumimoji="0" lang="en-GB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933872" y="1568351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1786" y="109710"/>
            <a:ext cx="6776214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fr-FR" altLang="en-U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Les vêtements: Comment dit-on…?</a:t>
            </a:r>
            <a:endParaRPr kumimoji="0" lang="en-GB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GB" altLang="en-US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Remplis</a:t>
            </a:r>
            <a:r>
              <a:rPr kumimoji="0" lang="en-GB" altLang="en-U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les </a:t>
            </a:r>
            <a:r>
              <a:rPr kumimoji="0" lang="en-GB" altLang="en-US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blancs</a:t>
            </a:r>
            <a:r>
              <a:rPr kumimoji="0" lang="en-GB" altLang="en-U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GB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en-GB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blue t-shirt: un tee-shirt _____________________</a:t>
            </a:r>
            <a:endParaRPr kumimoji="0" lang="en-GB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en-GB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red dress: </a:t>
            </a:r>
            <a:r>
              <a:rPr kumimoji="0" lang="en-GB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une</a:t>
            </a:r>
            <a:r>
              <a:rPr kumimoji="0" lang="en-GB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robe ___________________</a:t>
            </a:r>
            <a:endParaRPr kumimoji="0" lang="en-GB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en-GB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yellow pullover:  un </a:t>
            </a:r>
            <a:r>
              <a:rPr kumimoji="0" lang="en-GB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pull</a:t>
            </a:r>
            <a:r>
              <a:rPr kumimoji="0" lang="en-GB" alt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GB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GB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_________________</a:t>
            </a:r>
            <a:endParaRPr kumimoji="0" lang="en-GB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en-GB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black skirt: </a:t>
            </a:r>
            <a:r>
              <a:rPr kumimoji="0" lang="en-GB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une</a:t>
            </a:r>
            <a:r>
              <a:rPr kumimoji="0" lang="en-GB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GB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jupe</a:t>
            </a:r>
            <a:r>
              <a:rPr kumimoji="0" lang="en-GB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___________________</a:t>
            </a:r>
            <a:endParaRPr kumimoji="0" lang="en-GB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en-GB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white socks: des </a:t>
            </a:r>
            <a:r>
              <a:rPr kumimoji="0" lang="en-GB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chaussettes</a:t>
            </a:r>
            <a:r>
              <a:rPr kumimoji="0" lang="en-GB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_________________</a:t>
            </a:r>
            <a:endParaRPr kumimoji="0" lang="en-GB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en-GB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pink shoes: des </a:t>
            </a:r>
            <a:r>
              <a:rPr kumimoji="0" lang="en-GB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chaussures</a:t>
            </a:r>
            <a:r>
              <a:rPr kumimoji="0" lang="en-GB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________________</a:t>
            </a:r>
            <a:endParaRPr kumimoji="0" lang="en-GB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en-GB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white shirt: </a:t>
            </a:r>
            <a:r>
              <a:rPr kumimoji="0" lang="en-GB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une</a:t>
            </a:r>
            <a:r>
              <a:rPr kumimoji="0" lang="en-GB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chemise _______________________</a:t>
            </a:r>
            <a:endParaRPr kumimoji="0" lang="en-GB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en-GB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blue jacket: </a:t>
            </a:r>
            <a:r>
              <a:rPr kumimoji="0" lang="en-GB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une</a:t>
            </a:r>
            <a:r>
              <a:rPr kumimoji="0" lang="en-GB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GB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veste</a:t>
            </a:r>
            <a:r>
              <a:rPr kumimoji="0" lang="en-GB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_________________________</a:t>
            </a:r>
            <a:endParaRPr kumimoji="0" lang="en-GB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en-GB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blue shoes: des </a:t>
            </a:r>
            <a:r>
              <a:rPr kumimoji="0" lang="en-GB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chaussures</a:t>
            </a:r>
            <a:r>
              <a:rPr kumimoji="0" lang="en-GB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_________________________</a:t>
            </a:r>
            <a:endParaRPr kumimoji="0" lang="en-GB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en-GB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white t-shirt: un </a:t>
            </a:r>
            <a:r>
              <a:rPr kumimoji="0" lang="en-GB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tee-shirt </a:t>
            </a:r>
            <a:r>
              <a:rPr kumimoji="0" lang="en-GB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_____________</a:t>
            </a:r>
            <a:endParaRPr kumimoji="0" lang="en-GB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33872" y="2482751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86990" y="4788024"/>
            <a:ext cx="6786425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tabLst>
                <a:tab pos="457200" algn="l"/>
              </a:tabLst>
            </a:pPr>
            <a:r>
              <a:rPr lang="en-GB" altLang="en-US" dirty="0" err="1" smtClean="0">
                <a:solidFill>
                  <a:prstClr val="black"/>
                </a:solidFill>
                <a:ea typeface="Times New Roman" panose="02020603050405020304" pitchFamily="18" charset="0"/>
              </a:rPr>
              <a:t>Écris</a:t>
            </a:r>
            <a:r>
              <a:rPr lang="en-GB" altLang="en-US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 </a:t>
            </a:r>
            <a:r>
              <a:rPr lang="en-GB" altLang="en-US" dirty="0" err="1" smtClean="0">
                <a:solidFill>
                  <a:prstClr val="black"/>
                </a:solidFill>
                <a:ea typeface="Times New Roman" panose="02020603050405020304" pitchFamily="18" charset="0"/>
              </a:rPr>
              <a:t>en</a:t>
            </a:r>
            <a:r>
              <a:rPr lang="en-GB" altLang="en-US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 </a:t>
            </a:r>
            <a:r>
              <a:rPr lang="en-GB" altLang="en-US" dirty="0" err="1" smtClean="0">
                <a:solidFill>
                  <a:prstClr val="black"/>
                </a:solidFill>
                <a:ea typeface="Times New Roman" panose="02020603050405020304" pitchFamily="18" charset="0"/>
              </a:rPr>
              <a:t>français</a:t>
            </a:r>
            <a:r>
              <a:rPr lang="en-GB" altLang="en-US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: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en-GB" altLang="en-US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a </a:t>
            </a:r>
            <a:r>
              <a:rPr lang="en-GB" altLang="en-US" dirty="0">
                <a:solidFill>
                  <a:prstClr val="black"/>
                </a:solidFill>
                <a:ea typeface="Times New Roman" panose="02020603050405020304" pitchFamily="18" charset="0"/>
              </a:rPr>
              <a:t>blue </a:t>
            </a:r>
            <a:r>
              <a:rPr lang="en-GB" altLang="en-US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jumper _____________________________</a:t>
            </a:r>
            <a:endParaRPr lang="en-GB" altLang="en-US" dirty="0">
              <a:solidFill>
                <a:prstClr val="black"/>
              </a:solidFill>
            </a:endParaRP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en-GB" altLang="en-US" dirty="0">
                <a:solidFill>
                  <a:prstClr val="black"/>
                </a:solidFill>
                <a:ea typeface="Times New Roman" panose="02020603050405020304" pitchFamily="18" charset="0"/>
              </a:rPr>
              <a:t>a </a:t>
            </a:r>
            <a:r>
              <a:rPr lang="en-GB" altLang="en-US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yellow t-shirt _____________________________</a:t>
            </a:r>
            <a:endParaRPr lang="en-GB" altLang="en-US" dirty="0">
              <a:solidFill>
                <a:prstClr val="black"/>
              </a:solidFill>
            </a:endParaRP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en-GB" altLang="en-US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green shorts________________________________</a:t>
            </a:r>
            <a:endParaRPr lang="en-GB" altLang="en-US" dirty="0">
              <a:solidFill>
                <a:prstClr val="black"/>
              </a:solidFill>
            </a:endParaRP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en-GB" altLang="en-US" dirty="0">
                <a:solidFill>
                  <a:prstClr val="black"/>
                </a:solidFill>
                <a:ea typeface="Times New Roman" panose="02020603050405020304" pitchFamily="18" charset="0"/>
              </a:rPr>
              <a:t>b</a:t>
            </a:r>
            <a:r>
              <a:rPr lang="en-GB" altLang="en-US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lack trousers______________________________</a:t>
            </a:r>
            <a:endParaRPr lang="en-GB" altLang="en-US" dirty="0">
              <a:solidFill>
                <a:prstClr val="black"/>
              </a:solidFill>
            </a:endParaRP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en-GB" altLang="en-US" dirty="0">
                <a:solidFill>
                  <a:prstClr val="black"/>
                </a:solidFill>
                <a:ea typeface="Times New Roman" panose="02020603050405020304" pitchFamily="18" charset="0"/>
              </a:rPr>
              <a:t>a</a:t>
            </a:r>
            <a:r>
              <a:rPr lang="en-GB" altLang="en-US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 red hat_________________________________</a:t>
            </a:r>
            <a:endParaRPr lang="en-GB" altLang="en-US" dirty="0">
              <a:solidFill>
                <a:prstClr val="black"/>
              </a:solidFill>
            </a:endParaRP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en-GB" altLang="en-US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white trainers ______________________________</a:t>
            </a:r>
            <a:endParaRPr lang="en-GB" altLang="en-US" dirty="0">
              <a:solidFill>
                <a:prstClr val="black"/>
              </a:solidFill>
            </a:endParaRP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en-GB" altLang="en-US" dirty="0">
                <a:solidFill>
                  <a:prstClr val="black"/>
                </a:solidFill>
                <a:ea typeface="Times New Roman" panose="02020603050405020304" pitchFamily="18" charset="0"/>
              </a:rPr>
              <a:t>a</a:t>
            </a:r>
            <a:r>
              <a:rPr lang="en-GB" altLang="en-US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 pink jacket  ________________________________</a:t>
            </a:r>
            <a:endParaRPr lang="en-GB" altLang="en-US" dirty="0">
              <a:solidFill>
                <a:prstClr val="black"/>
              </a:solidFill>
            </a:endParaRP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en-GB" altLang="en-US" dirty="0">
                <a:solidFill>
                  <a:prstClr val="black"/>
                </a:solidFill>
                <a:ea typeface="Times New Roman" panose="02020603050405020304" pitchFamily="18" charset="0"/>
              </a:rPr>
              <a:t>b</a:t>
            </a:r>
            <a:r>
              <a:rPr lang="en-GB" altLang="en-US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lue jeans____________________________________</a:t>
            </a:r>
            <a:endParaRPr lang="en-GB" altLang="en-US" dirty="0">
              <a:solidFill>
                <a:prstClr val="black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>
                <a:solidFill>
                  <a:schemeClr val="tx1"/>
                </a:solidFill>
              </a:rPr>
              <a:t>3</a:t>
            </a:r>
            <a:r>
              <a:rPr lang="en-GB" b="1" dirty="0" smtClean="0">
                <a:solidFill>
                  <a:schemeClr val="tx1"/>
                </a:solidFill>
              </a:rPr>
              <a:t>7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22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0265" y="33244"/>
            <a:ext cx="430678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u="sng" dirty="0">
                <a:solidFill>
                  <a:srgbClr val="000000"/>
                </a:solidFill>
                <a:latin typeface="Tw Cen MT" panose="020B0602020104020603" pitchFamily="34" charset="0"/>
              </a:rPr>
              <a:t>Mon chapeau</a:t>
            </a:r>
          </a:p>
          <a:p>
            <a:pPr>
              <a:lnSpc>
                <a:spcPct val="150000"/>
              </a:lnSpc>
            </a:pPr>
            <a:endParaRPr lang="en-GB" sz="2400" dirty="0" smtClean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dirty="0" err="1" smtClean="0">
                <a:solidFill>
                  <a:srgbClr val="000000"/>
                </a:solidFill>
                <a:latin typeface="Tw Cen MT" panose="020B0602020104020603" pitchFamily="34" charset="0"/>
              </a:rPr>
              <a:t>Quand</a:t>
            </a:r>
            <a:r>
              <a:rPr lang="en-GB" sz="24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>je </a:t>
            </a:r>
            <a:r>
              <a:rPr lang="en-GB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mets</a:t>
            </a: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> mon chapeau </a:t>
            </a:r>
            <a:r>
              <a:rPr lang="en-GB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gris</a:t>
            </a:r>
            <a:endParaRPr lang="en-GB" sz="2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C'est</a:t>
            </a: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> pour </a:t>
            </a:r>
            <a:r>
              <a:rPr lang="en-GB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aller</a:t>
            </a: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> sous la </a:t>
            </a:r>
            <a:r>
              <a:rPr lang="en-GB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pluie</a:t>
            </a: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GB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Quand</a:t>
            </a: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> je </a:t>
            </a:r>
            <a:r>
              <a:rPr lang="en-GB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mets</a:t>
            </a: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> mon chapeau vert</a:t>
            </a:r>
          </a:p>
          <a:p>
            <a:pPr>
              <a:lnSpc>
                <a:spcPct val="150000"/>
              </a:lnSpc>
            </a:pPr>
            <a:r>
              <a:rPr lang="en-GB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C'est</a:t>
            </a: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> que je </a:t>
            </a:r>
            <a:r>
              <a:rPr lang="en-GB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suis</a:t>
            </a: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en</a:t>
            </a: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colère</a:t>
            </a: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GB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Quand</a:t>
            </a: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> je </a:t>
            </a:r>
            <a:r>
              <a:rPr lang="en-GB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mets</a:t>
            </a: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> mon chapeau bleu</a:t>
            </a:r>
          </a:p>
          <a:p>
            <a:pPr>
              <a:lnSpc>
                <a:spcPct val="150000"/>
              </a:lnSpc>
            </a:pPr>
            <a:r>
              <a:rPr lang="en-GB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C'est</a:t>
            </a: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> que </a:t>
            </a:r>
            <a:r>
              <a:rPr lang="en-GB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ça</a:t>
            </a: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va</a:t>
            </a: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> déjà </a:t>
            </a:r>
            <a:r>
              <a:rPr lang="en-GB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mieux</a:t>
            </a: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>Et je </a:t>
            </a:r>
            <a:r>
              <a:rPr lang="en-GB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mets</a:t>
            </a: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> mon chapeau blanc</a:t>
            </a:r>
          </a:p>
          <a:p>
            <a:pPr>
              <a:lnSpc>
                <a:spcPct val="150000"/>
              </a:lnSpc>
            </a:pPr>
            <a:r>
              <a:rPr lang="en-GB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Quand</a:t>
            </a: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> je </a:t>
            </a:r>
            <a:r>
              <a:rPr lang="en-GB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suis</a:t>
            </a: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très</a:t>
            </a: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> content.</a:t>
            </a:r>
          </a:p>
          <a:p>
            <a:pPr algn="r">
              <a:lnSpc>
                <a:spcPct val="150000"/>
              </a:lnSpc>
            </a:pP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> </a:t>
            </a:r>
            <a:r>
              <a:rPr lang="en-GB" sz="24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Henri </a:t>
            </a:r>
            <a:r>
              <a:rPr lang="en-GB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Dès</a:t>
            </a:r>
            <a:endParaRPr lang="en-GB" sz="2400" b="0" i="0" dirty="0">
              <a:solidFill>
                <a:srgbClr val="000000"/>
              </a:solidFill>
              <a:effectLst/>
              <a:latin typeface="Tw Cen MT" panose="020B06020201040206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0688" y="6588224"/>
            <a:ext cx="5544616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 smtClean="0"/>
              <a:t>Read the poem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Highlight the colours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Look up 5 words you don’t know in a dictionary.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Read the poem with you partner. Read one line each.</a:t>
            </a:r>
          </a:p>
        </p:txBody>
      </p:sp>
      <p:pic>
        <p:nvPicPr>
          <p:cNvPr id="11266" name="Picture 2" descr="Pimp Hat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180" y="4043553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Tophat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68" y="683568"/>
            <a:ext cx="952500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Svg Globe Green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68" y="2756182"/>
            <a:ext cx="9525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at - Clothing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803" y="325488"/>
            <a:ext cx="1249471" cy="86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Witch Hat Clip 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67" y="5097794"/>
            <a:ext cx="1254887" cy="116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>
                <a:solidFill>
                  <a:schemeClr val="tx1"/>
                </a:solidFill>
              </a:rPr>
              <a:t>3</a:t>
            </a:r>
            <a:r>
              <a:rPr lang="en-GB" b="1" dirty="0" smtClean="0">
                <a:solidFill>
                  <a:schemeClr val="tx1"/>
                </a:solidFill>
              </a:rPr>
              <a:t>8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51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090296"/>
              </p:ext>
            </p:extLst>
          </p:nvPr>
        </p:nvGraphicFramePr>
        <p:xfrm>
          <a:off x="494665" y="4880165"/>
          <a:ext cx="5868670" cy="3978085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9343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343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53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Voici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[Jack / Ellie] – Here</a:t>
                      </a:r>
                      <a:r>
                        <a:rPr lang="en-GB" sz="12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is Jack / Ellie.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Il/ Elle </a:t>
                      </a:r>
                      <a:r>
                        <a:rPr lang="en-GB" sz="12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porte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…- 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He/She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is wearing….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e.g</a:t>
                      </a:r>
                      <a:r>
                        <a:rPr lang="en-GB" sz="12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un pull bleu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une</a:t>
                      </a:r>
                      <a:r>
                        <a:rPr lang="en-GB" sz="12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baseline="0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jupe</a:t>
                      </a:r>
                      <a:r>
                        <a:rPr lang="en-GB" sz="12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baseline="0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bleue</a:t>
                      </a:r>
                      <a:endParaRPr lang="en-GB" sz="1200" baseline="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Give the colour and make sure it </a:t>
                      </a:r>
                      <a:r>
                        <a:rPr lang="en-GB" sz="1200" i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agrees with</a:t>
                      </a:r>
                      <a:r>
                        <a:rPr lang="en-GB" sz="1200" i="1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the noun (m/f)</a:t>
                      </a:r>
                      <a:r>
                        <a:rPr lang="en-GB" sz="1200" i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!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i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Make sure</a:t>
                      </a:r>
                      <a:r>
                        <a:rPr lang="en-GB" sz="1200" i="1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the colour </a:t>
                      </a:r>
                      <a:r>
                        <a:rPr lang="en-GB" sz="1200" i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GB" sz="1200" i="1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goes</a:t>
                      </a:r>
                      <a:r>
                        <a:rPr lang="en-GB" sz="1200" i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after the noun</a:t>
                      </a:r>
                      <a:r>
                        <a:rPr lang="en-GB" sz="1200" i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bleu (e)(s)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jaune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(s)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vert (e) (s)</a:t>
                      </a: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GB" sz="12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blanc(he)(s)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noir(e)(s)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marron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orange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violet(</a:t>
                      </a:r>
                      <a:r>
                        <a:rPr lang="en-GB" sz="1200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 (s)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Je </a:t>
                      </a:r>
                      <a:r>
                        <a:rPr lang="en-GB" sz="12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pense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que- I think that….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À mon </a:t>
                      </a:r>
                      <a:r>
                        <a:rPr lang="en-GB" sz="12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avis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– In my opinion……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Franchement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 quite frankly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C’est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= It is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Ce –this (m)……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Cette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– this (f)…..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Ces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– these….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est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= is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sont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= are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moche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(s) – awful, ugly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démodé (s)–old-fashioned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nul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(le) (s)– rubbish, awful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cool – cool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chic- fashionable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joli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(e) (s) –pretty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à la mode - fashionable</a:t>
                      </a:r>
                      <a:endParaRPr lang="en-GB" sz="12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affreux(</a:t>
                      </a:r>
                      <a:r>
                        <a:rPr lang="fr-FR" sz="1200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euse</a:t>
                      </a:r>
                      <a:r>
                        <a:rPr lang="fr-FR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 - </a:t>
                      </a:r>
                      <a:r>
                        <a:rPr lang="fr-FR" sz="1200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awful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8640" y="-110918"/>
            <a:ext cx="6480720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2314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314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314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314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314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314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314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314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314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14575" algn="l"/>
              </a:tabLst>
            </a:pPr>
            <a:r>
              <a:rPr kumimoji="0" lang="en-GB" altLang="en-US" sz="1600" b="0" i="0" u="sng" strike="noStrike" cap="none" normalizeH="0" baseline="0" dirty="0" smtClean="0" bmk="OLE_LINK2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Fashion Show – </a:t>
            </a:r>
            <a:r>
              <a:rPr kumimoji="0" lang="en-GB" altLang="en-US" sz="1600" b="0" i="0" u="sng" strike="noStrike" cap="none" normalizeH="0" baseline="0" dirty="0" err="1" smtClean="0" bmk="OLE_LINK2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Défilé</a:t>
            </a:r>
            <a:r>
              <a:rPr kumimoji="0" lang="en-GB" altLang="en-US" sz="1600" b="0" i="0" u="sng" strike="noStrike" cap="none" normalizeH="0" baseline="0" dirty="0" smtClean="0" bmk="OLE_LINK2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de mode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14575" algn="l"/>
              </a:tabLst>
            </a:pPr>
            <a:endParaRPr kumimoji="0" lang="en-GB" altLang="en-US" sz="1600" b="0" i="0" u="sng" strike="noStrike" cap="none" normalizeH="0" baseline="0" dirty="0" smtClean="0" bmk="OLE_LINK2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14575" algn="l"/>
              </a:tabLst>
            </a:pPr>
            <a:r>
              <a:rPr kumimoji="0" lang="en-GB" altLang="en-US" sz="1200" b="1" i="0" u="none" strike="noStrike" cap="none" normalizeH="0" baseline="0" dirty="0" smtClean="0" bmk="OLE_LINK2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Create a commentary for a fashion show describing what people are wearing and giving opinions.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14575" algn="l"/>
              </a:tabLst>
            </a:pPr>
            <a:endParaRPr kumimoji="0" lang="en-GB" altLang="en-US" sz="1200" b="0" i="0" u="none" strike="noStrike" cap="none" normalizeH="0" baseline="0" dirty="0" smtClean="0" bmk="OLE_LINK2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14575" algn="l"/>
              </a:tabLst>
            </a:pPr>
            <a:r>
              <a:rPr lang="en-GB" altLang="en-US" sz="1200" dirty="0" smtClean="0" bmk="OLE_LINK2">
                <a:ea typeface="Times New Roman" panose="02020603050405020304" pitchFamily="18" charset="0"/>
                <a:cs typeface="Arial" panose="020B0604020202020204" pitchFamily="34" charset="0"/>
              </a:rPr>
              <a:t>Work in</a:t>
            </a:r>
            <a:r>
              <a:rPr kumimoji="0" lang="en-GB" altLang="en-US" sz="1200" b="0" i="0" u="none" strike="noStrike" cap="none" normalizeH="0" baseline="0" dirty="0" smtClean="0" bmk="OLE_LINK2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groups of 2/3. One model. One/two people describing in French. Include more than one outfit and swap roles. </a:t>
            </a:r>
            <a:r>
              <a:rPr kumimoji="0" lang="en-GB" altLang="en-US" sz="1200" b="0" i="0" u="sng" strike="noStrike" cap="none" normalizeH="0" baseline="0" dirty="0" smtClean="0" bmk="OLE_LINK2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Everyone must speak in French!</a:t>
            </a:r>
            <a:endParaRPr kumimoji="0" lang="en-GB" altLang="en-US" sz="1200" b="0" i="0" u="none" strike="noStrike" cap="none" normalizeH="0" baseline="0" dirty="0" smtClean="0" bmk="OLE_LINK2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14575" algn="l"/>
              </a:tabLst>
            </a:pPr>
            <a:r>
              <a:rPr kumimoji="0" lang="en-GB" altLang="en-US" sz="1200" b="0" i="0" u="none" strike="noStrike" cap="none" normalizeH="0" baseline="0" dirty="0" smtClean="0" bmk="OLE_LINK2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Give opinions. Use this/these. Adjectives should agree = Step 5/6</a:t>
            </a:r>
            <a:endParaRPr kumimoji="0" lang="en-GB" altLang="en-US" sz="1200" b="0" i="0" u="none" strike="noStrike" cap="none" normalizeH="0" baseline="0" dirty="0" smtClean="0" bmk="OLE_LINK2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14575" algn="l"/>
              </a:tabLst>
            </a:pPr>
            <a:endParaRPr kumimoji="0" lang="en-GB" altLang="en-US" sz="1200" b="0" i="0" u="none" strike="noStrike" cap="none" normalizeH="0" baseline="0" dirty="0" smtClean="0" bmk="OLE_LINK2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14575" algn="l"/>
              </a:tabLst>
            </a:pPr>
            <a:r>
              <a:rPr kumimoji="0" lang="en-GB" altLang="en-US" sz="1200" b="1" i="1" u="none" strike="noStrike" cap="none" normalizeH="0" baseline="0" dirty="0" err="1" smtClean="0" bmk="OLE_LINK2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Bienvenue</a:t>
            </a:r>
            <a:r>
              <a:rPr kumimoji="0" lang="en-GB" altLang="en-US" sz="1200" b="1" i="1" u="none" strike="noStrike" cap="none" normalizeH="0" baseline="0" dirty="0" smtClean="0" bmk="OLE_LINK2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à </a:t>
            </a:r>
            <a:r>
              <a:rPr kumimoji="0" lang="en-GB" altLang="en-US" sz="1200" b="1" i="1" u="none" strike="noStrike" cap="none" normalizeH="0" baseline="0" dirty="0" err="1" smtClean="0" bmk="OLE_LINK2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notre</a:t>
            </a:r>
            <a:r>
              <a:rPr kumimoji="0" lang="en-GB" altLang="en-US" sz="1200" b="1" i="1" u="none" strike="noStrike" cap="none" normalizeH="0" baseline="0" dirty="0" smtClean="0" bmk="OLE_LINK2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altLang="en-US" sz="1200" b="1" i="1" u="none" strike="noStrike" cap="none" normalizeH="0" baseline="0" dirty="0" err="1" smtClean="0" bmk="OLE_LINK2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défilé</a:t>
            </a:r>
            <a:r>
              <a:rPr kumimoji="0" lang="en-GB" altLang="en-US" sz="1200" b="1" i="1" u="none" strike="noStrike" cap="none" normalizeH="0" baseline="0" dirty="0" smtClean="0" bmk="OLE_LINK2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altLang="en-US" sz="1200" b="1" i="1" u="none" strike="noStrike" cap="none" normalizeH="0" baseline="0" dirty="0" smtClean="0" bmk="OLE_LINK2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 mode </a:t>
            </a:r>
            <a:r>
              <a:rPr kumimoji="0" lang="en-GB" altLang="en-US" sz="1200" b="0" i="0" u="none" strike="noStrike" cap="none" normalizeH="0" baseline="0" dirty="0" smtClean="0" bmk="OLE_LINK2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– Welcome to our fashion show……….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14575" algn="l"/>
              </a:tabLst>
            </a:pPr>
            <a:endParaRPr lang="en-GB" altLang="en-US" sz="1200" dirty="0" bmk="OLE_LINK2">
              <a:latin typeface="Kristen ITC" panose="03050502040202030202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14575" algn="l"/>
              </a:tabLst>
            </a:pPr>
            <a:r>
              <a:rPr kumimoji="0" lang="en-GB" altLang="en-US" sz="1200" b="1" i="0" u="sng" strike="noStrike" cap="none" normalizeH="0" baseline="0" dirty="0" smtClean="0" bmk="OLE_LINK2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Self Assessment: Fashion Show:</a:t>
            </a:r>
            <a:endParaRPr kumimoji="0" lang="en-GB" altLang="en-US" sz="1200" b="0" i="0" u="none" strike="noStrike" cap="none" normalizeH="0" baseline="0" dirty="0" smtClean="0" bmk="OLE_LINK2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14575" algn="l"/>
              </a:tabLst>
            </a:pPr>
            <a:r>
              <a:rPr kumimoji="0" lang="en-GB" altLang="en-US" sz="1200" b="0" i="0" u="none" strike="noStrike" cap="none" normalizeH="0" baseline="0" dirty="0" smtClean="0" bmk="OLE_LINK2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Step 2: Words </a:t>
            </a:r>
            <a:r>
              <a:rPr kumimoji="0" lang="en-GB" altLang="en-US" sz="1200" b="0" i="1" u="none" strike="noStrike" cap="none" normalizeH="0" baseline="0" dirty="0" err="1" smtClean="0" bmk="OLE_LINK2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e.g</a:t>
            </a:r>
            <a:r>
              <a:rPr kumimoji="0" lang="en-GB" altLang="en-US" sz="1200" b="0" i="1" u="none" strike="noStrike" cap="none" normalizeH="0" baseline="0" dirty="0" smtClean="0" bmk="OLE_LINK2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altLang="en-US" sz="1200" b="0" i="1" u="none" strike="noStrike" cap="none" normalizeH="0" baseline="0" dirty="0" err="1" smtClean="0" bmk="OLE_LINK2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une</a:t>
            </a:r>
            <a:r>
              <a:rPr kumimoji="0" lang="en-GB" altLang="en-US" sz="1200" b="0" i="1" u="none" strike="noStrike" cap="none" normalizeH="0" baseline="0" dirty="0" smtClean="0" bmk="OLE_LINK2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altLang="en-US" sz="1200" b="0" i="1" u="none" strike="noStrike" cap="none" normalizeH="0" baseline="0" dirty="0" err="1" smtClean="0" bmk="OLE_LINK2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jupe</a:t>
            </a:r>
            <a:endParaRPr kumimoji="0" lang="en-GB" altLang="en-US" sz="1200" b="0" i="1" u="none" strike="noStrike" cap="none" normalizeH="0" baseline="0" dirty="0" smtClean="0" bmk="OLE_LINK2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14575" algn="l"/>
              </a:tabLst>
            </a:pPr>
            <a:r>
              <a:rPr kumimoji="0" lang="fr-FR" altLang="en-US" sz="1200" b="0" i="0" u="none" strike="noStrike" cap="none" normalizeH="0" baseline="0" dirty="0" err="1" smtClean="0" bmk="OLE_LINK2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Step</a:t>
            </a:r>
            <a:r>
              <a:rPr kumimoji="0" lang="fr-FR" altLang="en-US" sz="1200" b="0" i="0" u="none" strike="noStrike" cap="none" normalizeH="0" baseline="0" dirty="0" smtClean="0" bmk="OLE_LINK2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3: Sentences  </a:t>
            </a:r>
            <a:r>
              <a:rPr kumimoji="0" lang="fr-FR" altLang="en-US" sz="1200" b="0" i="1" u="none" strike="noStrike" cap="none" normalizeH="0" baseline="0" dirty="0" err="1" smtClean="0" bmk="OLE_LINK2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e.g</a:t>
            </a:r>
            <a:r>
              <a:rPr kumimoji="0" lang="fr-FR" altLang="en-US" sz="1200" b="0" i="1" u="none" strike="noStrike" cap="none" normalizeH="0" baseline="0" dirty="0" smtClean="0" bmk="OLE_LINK2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Elle porte une jupe</a:t>
            </a:r>
            <a:endParaRPr kumimoji="0" lang="en-GB" altLang="en-US" sz="1200" b="0" i="1" u="none" strike="noStrike" cap="none" normalizeH="0" baseline="0" dirty="0" smtClean="0" bmk="OLE_LINK2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14575" algn="l"/>
              </a:tabLst>
            </a:pPr>
            <a:r>
              <a:rPr kumimoji="0" lang="fr-FR" altLang="en-US" sz="1200" b="0" i="0" u="none" strike="noStrike" cap="none" normalizeH="0" baseline="0" dirty="0" err="1" smtClean="0" bmk="OLE_LINK2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Step</a:t>
            </a:r>
            <a:r>
              <a:rPr kumimoji="0" lang="fr-FR" altLang="en-US" sz="1200" b="0" i="0" u="none" strike="noStrike" cap="none" normalizeH="0" baseline="0" dirty="0" smtClean="0" bmk="OLE_LINK2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4: Connectives/ Simple opinions  </a:t>
            </a:r>
            <a:r>
              <a:rPr kumimoji="0" lang="fr-FR" altLang="en-US" sz="1200" b="0" i="1" u="none" strike="noStrike" cap="none" normalizeH="0" baseline="0" dirty="0" err="1" smtClean="0" bmk="OLE_LINK2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e.g</a:t>
            </a:r>
            <a:r>
              <a:rPr kumimoji="0" lang="fr-FR" altLang="en-US" sz="1200" b="0" i="1" u="none" strike="noStrike" cap="none" normalizeH="0" baseline="0" dirty="0" smtClean="0" bmk="OLE_LINK2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J’aime la jupe aussi elle porte un tee-shirt</a:t>
            </a:r>
            <a:endParaRPr kumimoji="0" lang="en-GB" altLang="en-US" sz="1200" b="0" i="1" u="none" strike="noStrike" cap="none" normalizeH="0" baseline="0" dirty="0" smtClean="0" bmk="OLE_LINK2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14575" algn="l"/>
              </a:tabLst>
            </a:pPr>
            <a:r>
              <a:rPr kumimoji="0" lang="fr-FR" altLang="en-US" sz="1200" b="0" i="0" u="none" strike="noStrike" cap="none" normalizeH="0" baseline="0" dirty="0" err="1" smtClean="0" bmk="OLE_LINK2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Step</a:t>
            </a:r>
            <a:r>
              <a:rPr kumimoji="0" lang="fr-FR" altLang="en-US" sz="1200" b="0" i="0" u="none" strike="noStrike" cap="none" normalizeH="0" baseline="0" dirty="0" smtClean="0" bmk="OLE_LINK2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5: Opinions/ </a:t>
            </a:r>
            <a:r>
              <a:rPr kumimoji="0" lang="fr-FR" altLang="en-US" sz="1200" b="0" i="0" u="none" strike="noStrike" cap="none" normalizeH="0" baseline="0" dirty="0" err="1" smtClean="0" bmk="OLE_LINK2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qualifiers</a:t>
            </a:r>
            <a:r>
              <a:rPr kumimoji="0" lang="fr-FR" altLang="en-US" sz="1200" b="0" i="0" u="none" strike="noStrike" cap="none" normalizeH="0" baseline="0" dirty="0" smtClean="0" bmk="OLE_LINK2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 (agreement)  </a:t>
            </a:r>
            <a:r>
              <a:rPr kumimoji="0" lang="fr-FR" altLang="en-US" sz="1200" b="0" i="1" u="none" strike="noStrike" cap="none" normalizeH="0" baseline="0" dirty="0" err="1" smtClean="0" bmk="OLE_LINK2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e.g</a:t>
            </a:r>
            <a:r>
              <a:rPr kumimoji="0" lang="fr-FR" altLang="en-US" sz="1200" b="0" i="1" u="none" strike="noStrike" cap="none" normalizeH="0" baseline="0" dirty="0" smtClean="0" bmk="OLE_LINK2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J’adore la jupe parce que c’est très jolie</a:t>
            </a:r>
            <a:endParaRPr kumimoji="0" lang="en-GB" altLang="en-US" sz="1200" b="0" i="1" u="none" strike="noStrike" cap="none" normalizeH="0" baseline="0" dirty="0" smtClean="0" bmk="OLE_LINK2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14575" algn="l"/>
              </a:tabLst>
            </a:pPr>
            <a:r>
              <a:rPr kumimoji="0" lang="fr-FR" altLang="en-US" sz="1200" b="0" i="0" u="none" strike="noStrike" cap="none" normalizeH="0" baseline="0" dirty="0" err="1" smtClean="0" bmk="OLE_LINK2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Step</a:t>
            </a:r>
            <a:r>
              <a:rPr kumimoji="0" lang="fr-FR" altLang="en-US" sz="1200" b="0" i="0" u="none" strike="noStrike" cap="none" normalizeH="0" baseline="0" dirty="0" smtClean="0" bmk="OLE_LINK2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6: Longer phrases </a:t>
            </a:r>
            <a:r>
              <a:rPr kumimoji="0" lang="fr-FR" altLang="en-US" sz="1200" b="0" i="1" u="none" strike="noStrike" cap="none" normalizeH="0" baseline="0" dirty="0" err="1" smtClean="0" bmk="OLE_LINK2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e.g</a:t>
            </a:r>
            <a:r>
              <a:rPr kumimoji="0" lang="fr-FR" altLang="en-US" sz="1200" b="0" i="1" u="none" strike="noStrike" cap="none" normalizeH="0" baseline="0" dirty="0" smtClean="0" bmk="OLE_LINK2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Je déteste la jupe parce que c’est assez moche</a:t>
            </a:r>
            <a:endParaRPr kumimoji="0" lang="fr-FR" altLang="en-US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>
                <a:solidFill>
                  <a:schemeClr val="tx1"/>
                </a:solidFill>
              </a:rPr>
              <a:t>3</a:t>
            </a:r>
            <a:r>
              <a:rPr lang="en-GB" b="1" dirty="0" smtClean="0">
                <a:solidFill>
                  <a:schemeClr val="tx1"/>
                </a:solidFill>
              </a:rPr>
              <a:t>9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64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321" name="Group 1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750722"/>
              </p:ext>
            </p:extLst>
          </p:nvPr>
        </p:nvGraphicFramePr>
        <p:xfrm>
          <a:off x="260648" y="467927"/>
          <a:ext cx="2736304" cy="6773353"/>
        </p:xfrm>
        <a:graphic>
          <a:graphicData uri="http://schemas.openxmlformats.org/drawingml/2006/table">
            <a:tbl>
              <a:tblPr/>
              <a:tblGrid>
                <a:gridCol w="12961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7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Je  </a:t>
                      </a: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voudrais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...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 would like…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7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 </a:t>
                      </a: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chocolat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chaud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 hot chocolate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7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 café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 (black) coffee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7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 café au </a:t>
                      </a: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lait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 coffee with milk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7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une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limonade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 lemonade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7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une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eau </a:t>
                      </a: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minérale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 mineral water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7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 </a:t>
                      </a: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thé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  tea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71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81200" algn="l"/>
                          <a:tab pos="2339975" algn="l"/>
                        </a:tabLst>
                        <a:defRPr/>
                      </a:pPr>
                      <a:r>
                        <a:rPr kumimoji="0" lang="it-IT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  coca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cola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7155">
                <a:tc>
                  <a:txBody>
                    <a:bodyPr/>
                    <a:lstStyle/>
                    <a:p>
                      <a:pPr eaLnBrk="1" hangingPunct="1">
                        <a:buFontTx/>
                        <a:buNone/>
                      </a:pPr>
                      <a:r>
                        <a:rPr kumimoji="0" lang="it-IT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 milkshake</a:t>
                      </a:r>
                      <a:endParaRPr lang="en-US" altLang="en-US" sz="14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milkshake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3336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81200" algn="l"/>
                          <a:tab pos="2339975" algn="l"/>
                        </a:tabLst>
                        <a:defRPr/>
                      </a:pPr>
                      <a:r>
                        <a:rPr kumimoji="0" lang="en-US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kumimoji="0" lang="fr-FR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 diabolo menthe 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kumimoji="0" lang="fr-FR" alt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mint</a:t>
                      </a:r>
                      <a:r>
                        <a:rPr kumimoji="0" lang="fr-FR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cordial </a:t>
                      </a:r>
                      <a:r>
                        <a:rPr kumimoji="0" lang="fr-FR" alt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with</a:t>
                      </a:r>
                      <a:r>
                        <a:rPr kumimoji="0" lang="fr-FR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FR" alt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lemonade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540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81200" algn="l"/>
                          <a:tab pos="2339975" algn="l"/>
                        </a:tabLst>
                      </a:pPr>
                      <a:r>
                        <a:rPr kumimoji="0" lang="en-US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C’est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combien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? 	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How much is it?</a:t>
                      </a:r>
                      <a:endParaRPr kumimoji="0" lang="en-GB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540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81200" algn="l"/>
                          <a:tab pos="2339975" algn="l"/>
                        </a:tabLst>
                      </a:pP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Deux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euros </a:t>
                      </a: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vingt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Two euros twenty cents (2,20€)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77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L’addition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s’il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vous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plait 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Can I have the bill please?</a:t>
                      </a:r>
                      <a:endParaRPr kumimoji="0" lang="en-GB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4" name="Rectangle 79"/>
          <p:cNvSpPr>
            <a:spLocks noChangeArrowheads="1"/>
          </p:cNvSpPr>
          <p:nvPr/>
        </p:nvSpPr>
        <p:spPr bwMode="auto">
          <a:xfrm>
            <a:off x="0" y="0"/>
            <a:ext cx="25747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 café </a:t>
            </a:r>
            <a:r>
              <a:rPr lang="en-GB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 the café)</a:t>
            </a:r>
            <a:endParaRPr lang="en-GB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oup 1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413067"/>
              </p:ext>
            </p:extLst>
          </p:nvPr>
        </p:nvGraphicFramePr>
        <p:xfrm>
          <a:off x="3140968" y="485983"/>
          <a:ext cx="3600401" cy="8206260"/>
        </p:xfrm>
        <a:graphic>
          <a:graphicData uri="http://schemas.openxmlformats.org/drawingml/2006/table">
            <a:tbl>
              <a:tblPr/>
              <a:tblGrid>
                <a:gridCol w="20079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24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7155">
                <a:tc>
                  <a:txBody>
                    <a:bodyPr/>
                    <a:lstStyle/>
                    <a:p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 </a:t>
                      </a: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paquet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de chips</a:t>
                      </a:r>
                      <a:endParaRPr lang="en-GB" sz="14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 packet of crisps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7155">
                <a:tc>
                  <a:txBody>
                    <a:bodyPr/>
                    <a:lstStyle/>
                    <a:p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des frites</a:t>
                      </a:r>
                      <a:endParaRPr lang="en-GB" sz="14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chips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7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une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pizza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 pizza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6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 </a:t>
                      </a:r>
                      <a:r>
                        <a:rPr kumimoji="0" lang="en-US" alt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croque</a:t>
                      </a:r>
                      <a:r>
                        <a:rPr kumimoji="0" lang="en-US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-monsieur 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toasted cheese and ham sandwich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7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 </a:t>
                      </a:r>
                      <a:r>
                        <a:rPr kumimoji="0" lang="en-US" alt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croque-madame</a:t>
                      </a:r>
                      <a:r>
                        <a:rPr kumimoji="0" lang="en-US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toasted cheese, ham and egg sandwich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7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une salade niçoise 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kumimoji="0" lang="fr-FR" alt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tuna</a:t>
                      </a:r>
                      <a:r>
                        <a:rPr kumimoji="0" lang="fr-FR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and </a:t>
                      </a:r>
                      <a:r>
                        <a:rPr kumimoji="0" lang="fr-FR" alt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egg</a:t>
                      </a:r>
                      <a:r>
                        <a:rPr kumimoji="0" lang="fr-FR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FR" alt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salad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7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 moules-frites 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mussels</a:t>
                      </a:r>
                      <a:r>
                        <a:rPr kumimoji="0" lang="fr-FR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and chips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71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81200" algn="l"/>
                          <a:tab pos="2339975" algn="l"/>
                        </a:tabLst>
                      </a:pPr>
                      <a:r>
                        <a:rPr kumimoji="0" lang="fr-F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une portion de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portion of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35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une tranche de 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slice of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77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altLang="en-US" sz="1400" i="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une glace… 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 ice cream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7155">
                <a:tc>
                  <a:txBody>
                    <a:bodyPr/>
                    <a:lstStyle/>
                    <a:p>
                      <a:pPr eaLnBrk="1" hangingPunct="1">
                        <a:buFontTx/>
                        <a:buNone/>
                      </a:pPr>
                      <a:r>
                        <a:rPr lang="fr-FR" altLang="en-US" sz="1400" i="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au chocolat </a:t>
                      </a:r>
                      <a:endParaRPr lang="en-US" altLang="en-US" sz="14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chocolate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7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en-US" sz="1400" i="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à la fraise 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strawberry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5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altLang="en-US" sz="1400" i="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à la vanille 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vanilla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7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altLang="en-US" sz="1400" i="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au cassis 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blackcurrant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7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altLang="en-US" sz="1400" i="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au citron 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lemon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77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altLang="en-US" sz="1400" i="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au caramel 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caramel/ toffee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77155">
                <a:tc>
                  <a:txBody>
                    <a:bodyPr/>
                    <a:lstStyle/>
                    <a:p>
                      <a:r>
                        <a:rPr lang="fr-FR" altLang="en-US" sz="1400" i="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à la framboise </a:t>
                      </a:r>
                      <a:endParaRPr lang="en-GB" sz="14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raspberry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77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altLang="en-US" sz="1400" i="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à la pistache 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pistachio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377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altLang="en-US" sz="1400" i="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à l’ abricot 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apricot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>
                <a:solidFill>
                  <a:schemeClr val="tx1"/>
                </a:solidFill>
              </a:rPr>
              <a:t>4</a:t>
            </a:r>
            <a:r>
              <a:rPr lang="en-GB" b="1" dirty="0" smtClean="0">
                <a:solidFill>
                  <a:schemeClr val="tx1"/>
                </a:solidFill>
              </a:rPr>
              <a:t>0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60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836712" y="3635896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4" name="Group 1"/>
          <p:cNvGrpSpPr>
            <a:grpSpLocks noChangeAspect="1"/>
          </p:cNvGrpSpPr>
          <p:nvPr/>
        </p:nvGrpSpPr>
        <p:grpSpPr bwMode="auto">
          <a:xfrm>
            <a:off x="763080" y="4327878"/>
            <a:ext cx="5730875" cy="4000500"/>
            <a:chOff x="2365" y="-729"/>
            <a:chExt cx="11040" cy="7705"/>
          </a:xfrm>
        </p:grpSpPr>
        <p:sp>
          <p:nvSpPr>
            <p:cNvPr id="5" name="AutoShape 11"/>
            <p:cNvSpPr>
              <a:spLocks noChangeAspect="1" noChangeArrowheads="1" noTextEdit="1"/>
            </p:cNvSpPr>
            <p:nvPr/>
          </p:nvSpPr>
          <p:spPr bwMode="auto">
            <a:xfrm>
              <a:off x="2365" y="-729"/>
              <a:ext cx="11040" cy="7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AutoShape 2"/>
            <p:cNvSpPr>
              <a:spLocks noChangeArrowheads="1"/>
            </p:cNvSpPr>
            <p:nvPr/>
          </p:nvSpPr>
          <p:spPr bwMode="auto">
            <a:xfrm>
              <a:off x="2557" y="2181"/>
              <a:ext cx="3840" cy="672"/>
            </a:xfrm>
            <a:prstGeom prst="wedgeRoundRectCallout">
              <a:avLst>
                <a:gd name="adj1" fmla="val 67190"/>
                <a:gd name="adj2" fmla="val 25894"/>
                <a:gd name="adj3" fmla="val 16667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 vert="horz" wrap="square" lIns="59436" tIns="29718" rIns="59436" bIns="297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Comic Sans MS" panose="030F0702030302020204" pitchFamily="66" charset="0"/>
                </a:rPr>
                <a:t>Et avec ça?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AutoShape 3"/>
            <p:cNvSpPr>
              <a:spLocks noChangeArrowheads="1"/>
            </p:cNvSpPr>
            <p:nvPr/>
          </p:nvSpPr>
          <p:spPr bwMode="auto">
            <a:xfrm>
              <a:off x="9373" y="-729"/>
              <a:ext cx="3840" cy="2496"/>
            </a:xfrm>
            <a:prstGeom prst="wedgeRoundRectCallout">
              <a:avLst>
                <a:gd name="adj1" fmla="val -73750"/>
                <a:gd name="adj2" fmla="val -2884"/>
                <a:gd name="adj3" fmla="val 1666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59436" tIns="29718" rIns="59436" bIns="297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Comic Sans MS" panose="030F0702030302020204" pitchFamily="66" charset="0"/>
                </a:rPr>
                <a:t>Je __________ et __________ </a:t>
              </a:r>
              <a:r>
                <a:rPr kumimoji="0" lang="en-US" alt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Comic Sans MS" panose="030F0702030302020204" pitchFamily="66" charset="0"/>
                </a:rPr>
                <a:t>s’il</a:t>
              </a: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Comic Sans MS" panose="030F0702030302020204" pitchFamily="66" charset="0"/>
                </a:rPr>
                <a:t> </a:t>
              </a:r>
              <a:r>
                <a:rPr kumimoji="0" lang="en-US" alt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Comic Sans MS" panose="030F0702030302020204" pitchFamily="66" charset="0"/>
                </a:rPr>
                <a:t>vous</a:t>
              </a: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Comic Sans MS" panose="030F0702030302020204" pitchFamily="66" charset="0"/>
                </a:rPr>
                <a:t> </a:t>
              </a:r>
              <a:r>
                <a:rPr kumimoji="0" lang="en-US" alt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Comic Sans MS" panose="030F0702030302020204" pitchFamily="66" charset="0"/>
                </a:rPr>
                <a:t>plaît</a:t>
              </a:r>
              <a:endPara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8970" y="1893"/>
              <a:ext cx="4435" cy="2221"/>
            </a:xfrm>
            <a:prstGeom prst="wedgeRoundRectCallout">
              <a:avLst>
                <a:gd name="adj1" fmla="val -73056"/>
                <a:gd name="adj2" fmla="val -39208"/>
                <a:gd name="adj3" fmla="val 1666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59436" tIns="29718" rIns="59436" bIns="297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Comic Sans MS" panose="030F0702030302020204" pitchFamily="66" charset="0"/>
                </a:rPr>
                <a:t>Je voudrais aussi ­­­______. C’est combien?</a:t>
              </a:r>
              <a:endParaRPr kumimoji="0" lang="fr-F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2365" y="-572"/>
              <a:ext cx="3852" cy="1824"/>
              <a:chOff x="144" y="514"/>
              <a:chExt cx="1926" cy="1013"/>
            </a:xfrm>
          </p:grpSpPr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>
                <a:off x="144" y="514"/>
                <a:ext cx="1920" cy="960"/>
              </a:xfrm>
              <a:prstGeom prst="wedgeRoundRectCallout">
                <a:avLst>
                  <a:gd name="adj1" fmla="val 71565"/>
                  <a:gd name="adj2" fmla="val 35315"/>
                  <a:gd name="adj3" fmla="val 16667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</a:extLst>
            </p:spPr>
            <p:txBody>
              <a:bodyPr vert="horz" wrap="square" lIns="59436" tIns="29718" rIns="59436" bIns="29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Text Box 10"/>
              <p:cNvSpPr txBox="1">
                <a:spLocks noChangeArrowheads="1"/>
              </p:cNvSpPr>
              <p:nvPr/>
            </p:nvSpPr>
            <p:spPr bwMode="auto">
              <a:xfrm>
                <a:off x="188" y="566"/>
                <a:ext cx="1882" cy="9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9436" tIns="29718" rIns="59436" bIns="2971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Comic Sans MS" panose="030F0702030302020204" pitchFamily="66" charset="0"/>
                  </a:rPr>
                  <a:t>Bonjour ______, </a:t>
                </a:r>
                <a:r>
                  <a:rPr kumimoji="0" lang="en-US" alt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Comic Sans MS" panose="030F0702030302020204" pitchFamily="66" charset="0"/>
                  </a:rPr>
                  <a:t>vous</a:t>
                </a:r>
                <a:r>
                  <a:rPr kumimoji="0" lang="en-US" altLang="en-US" sz="1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Comic Sans MS" panose="030F0702030302020204" pitchFamily="66" charset="0"/>
                  </a:rPr>
                  <a:t> </a:t>
                </a:r>
                <a:r>
                  <a:rPr kumimoji="0" lang="en-US" altLang="en-US" sz="1800" b="0" i="0" u="none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Comic Sans MS" panose="030F0702030302020204" pitchFamily="66" charset="0"/>
                  </a:rPr>
                  <a:t>désirez</a:t>
                </a:r>
                <a:r>
                  <a:rPr kumimoji="0" lang="en-US" altLang="en-US" sz="1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Comic Sans MS" panose="030F0702030302020204" pitchFamily="66" charset="0"/>
                  </a:rPr>
                  <a:t>?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0" name="AutoShape 11"/>
            <p:cNvSpPr>
              <a:spLocks noChangeArrowheads="1"/>
            </p:cNvSpPr>
            <p:nvPr/>
          </p:nvSpPr>
          <p:spPr bwMode="auto">
            <a:xfrm>
              <a:off x="2585" y="4114"/>
              <a:ext cx="3840" cy="1152"/>
            </a:xfrm>
            <a:prstGeom prst="wedgeRoundRectCallout">
              <a:avLst>
                <a:gd name="adj1" fmla="val 73593"/>
                <a:gd name="adj2" fmla="val -21875"/>
                <a:gd name="adj3" fmla="val 16667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 vert="horz" wrap="square" lIns="59436" tIns="29718" rIns="59436" bIns="297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Comic Sans MS" panose="030F0702030302020204" pitchFamily="66" charset="0"/>
                </a:rPr>
                <a:t>Ça fait _____ euros.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AutoShape 12"/>
            <p:cNvSpPr>
              <a:spLocks noChangeArrowheads="1"/>
            </p:cNvSpPr>
            <p:nvPr/>
          </p:nvSpPr>
          <p:spPr bwMode="auto">
            <a:xfrm>
              <a:off x="9410" y="4554"/>
              <a:ext cx="3841" cy="1762"/>
            </a:xfrm>
            <a:prstGeom prst="wedgeRoundRectCallout">
              <a:avLst>
                <a:gd name="adj1" fmla="val -83917"/>
                <a:gd name="adj2" fmla="val -11806"/>
                <a:gd name="adj3" fmla="val 1666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59436" tIns="29718" rIns="59436" bIns="297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Comic Sans MS" panose="030F0702030302020204" pitchFamily="66" charset="0"/>
                </a:rPr>
                <a:t>Merci, au _______.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AutoShape 2"/>
            <p:cNvSpPr>
              <a:spLocks noChangeArrowheads="1"/>
            </p:cNvSpPr>
            <p:nvPr/>
          </p:nvSpPr>
          <p:spPr bwMode="auto">
            <a:xfrm>
              <a:off x="2365" y="6095"/>
              <a:ext cx="3839" cy="673"/>
            </a:xfrm>
            <a:prstGeom prst="wedgeRoundRectCallout">
              <a:avLst>
                <a:gd name="adj1" fmla="val 94727"/>
                <a:gd name="adj2" fmla="val -94181"/>
                <a:gd name="adj3" fmla="val 16667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 vert="horz" wrap="square" lIns="59436" tIns="29718" rIns="59436" bIns="297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Comic Sans MS" panose="030F0702030302020204" pitchFamily="66" charset="0"/>
                </a:rPr>
                <a:t>Au revoir.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3" name="Rectangle 41"/>
          <p:cNvSpPr>
            <a:spLocks noChangeArrowheads="1"/>
          </p:cNvSpPr>
          <p:nvPr/>
        </p:nvSpPr>
        <p:spPr bwMode="auto">
          <a:xfrm>
            <a:off x="476672" y="-324544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24" name="Group 34"/>
          <p:cNvGrpSpPr>
            <a:grpSpLocks noChangeAspect="1"/>
          </p:cNvGrpSpPr>
          <p:nvPr/>
        </p:nvGrpSpPr>
        <p:grpSpPr bwMode="auto">
          <a:xfrm>
            <a:off x="663413" y="243624"/>
            <a:ext cx="5730875" cy="3771900"/>
            <a:chOff x="2365" y="-1169"/>
            <a:chExt cx="11040" cy="7266"/>
          </a:xfrm>
        </p:grpSpPr>
        <p:sp>
          <p:nvSpPr>
            <p:cNvPr id="25" name="AutoShape 40"/>
            <p:cNvSpPr>
              <a:spLocks noChangeAspect="1" noChangeArrowheads="1" noTextEdit="1"/>
            </p:cNvSpPr>
            <p:nvPr/>
          </p:nvSpPr>
          <p:spPr bwMode="auto">
            <a:xfrm>
              <a:off x="2365" y="-1169"/>
              <a:ext cx="11040" cy="7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AutoShape 2"/>
            <p:cNvSpPr>
              <a:spLocks noChangeArrowheads="1"/>
            </p:cNvSpPr>
            <p:nvPr/>
          </p:nvSpPr>
          <p:spPr bwMode="auto">
            <a:xfrm>
              <a:off x="2585" y="1253"/>
              <a:ext cx="3840" cy="672"/>
            </a:xfrm>
            <a:prstGeom prst="wedgeRoundRectCallout">
              <a:avLst>
                <a:gd name="adj1" fmla="val 67190"/>
                <a:gd name="adj2" fmla="val 25894"/>
                <a:gd name="adj3" fmla="val 16667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 vert="horz" wrap="square" lIns="59436" tIns="29718" rIns="59436" bIns="297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Et avec </a:t>
              </a:r>
              <a:r>
                <a:rPr kumimoji="0" lang="en-US" altLang="en-US" sz="18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ça</a:t>
              </a:r>
              <a:r>
                <a: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?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27" name="AutoShape 6"/>
            <p:cNvSpPr>
              <a:spLocks noChangeArrowheads="1"/>
            </p:cNvSpPr>
            <p:nvPr/>
          </p:nvSpPr>
          <p:spPr bwMode="auto">
            <a:xfrm>
              <a:off x="8970" y="1913"/>
              <a:ext cx="4435" cy="2221"/>
            </a:xfrm>
            <a:prstGeom prst="wedgeRoundRectCallout">
              <a:avLst>
                <a:gd name="adj1" fmla="val -73056"/>
                <a:gd name="adj2" fmla="val -39208"/>
                <a:gd name="adj3" fmla="val 1666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59436" tIns="29718" rIns="59436" bIns="297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Je voudrais aussi ­­–un coca. C’est combien</a:t>
              </a:r>
              <a:r>
                <a:rPr kumimoji="0" lang="fr-FR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Comic Sans MS" panose="030F0702030302020204" pitchFamily="66" charset="0"/>
                </a:rPr>
                <a:t>?</a:t>
              </a:r>
              <a:endParaRPr kumimoji="0" lang="fr-FR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endParaRPr>
            </a:p>
          </p:txBody>
        </p:sp>
        <p:sp>
          <p:nvSpPr>
            <p:cNvPr id="28" name="AutoShape 11"/>
            <p:cNvSpPr>
              <a:spLocks noChangeArrowheads="1"/>
            </p:cNvSpPr>
            <p:nvPr/>
          </p:nvSpPr>
          <p:spPr bwMode="auto">
            <a:xfrm>
              <a:off x="2585" y="3014"/>
              <a:ext cx="3840" cy="1541"/>
            </a:xfrm>
            <a:prstGeom prst="wedgeRoundRectCallout">
              <a:avLst>
                <a:gd name="adj1" fmla="val 73606"/>
                <a:gd name="adj2" fmla="val -28968"/>
                <a:gd name="adj3" fmla="val 16667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 vert="horz" wrap="square" lIns="59436" tIns="29718" rIns="59436" bIns="297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Ça</a:t>
              </a:r>
              <a:r>
                <a: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 fait cinq euros.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29" name="AutoShape 12"/>
            <p:cNvSpPr>
              <a:spLocks noChangeArrowheads="1"/>
            </p:cNvSpPr>
            <p:nvPr/>
          </p:nvSpPr>
          <p:spPr bwMode="auto">
            <a:xfrm>
              <a:off x="9410" y="4335"/>
              <a:ext cx="3841" cy="1762"/>
            </a:xfrm>
            <a:prstGeom prst="wedgeRoundRectCallout">
              <a:avLst>
                <a:gd name="adj1" fmla="val -83917"/>
                <a:gd name="adj2" fmla="val -11806"/>
                <a:gd name="adj3" fmla="val 1666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59436" tIns="29718" rIns="59436" bIns="297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Merci, au revoir.</a:t>
              </a:r>
              <a:endPara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30" name="AutoShape 2"/>
            <p:cNvSpPr>
              <a:spLocks noChangeArrowheads="1"/>
            </p:cNvSpPr>
            <p:nvPr/>
          </p:nvSpPr>
          <p:spPr bwMode="auto">
            <a:xfrm>
              <a:off x="2585" y="4995"/>
              <a:ext cx="3840" cy="673"/>
            </a:xfrm>
            <a:prstGeom prst="wedgeRoundRectCallout">
              <a:avLst>
                <a:gd name="adj1" fmla="val 94727"/>
                <a:gd name="adj2" fmla="val -94181"/>
                <a:gd name="adj3" fmla="val 16667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 vert="horz" wrap="square" lIns="59436" tIns="29718" rIns="59436" bIns="297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Au revoir.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</p:grpSp>
      <p:sp>
        <p:nvSpPr>
          <p:cNvPr id="32" name="AutoShape 3"/>
          <p:cNvSpPr>
            <a:spLocks noChangeArrowheads="1"/>
          </p:cNvSpPr>
          <p:nvPr/>
        </p:nvSpPr>
        <p:spPr bwMode="auto">
          <a:xfrm>
            <a:off x="4059490" y="267378"/>
            <a:ext cx="1993900" cy="1371600"/>
          </a:xfrm>
          <a:prstGeom prst="wedgeRoundRectCallout">
            <a:avLst>
              <a:gd name="adj1" fmla="val -73764"/>
              <a:gd name="adj2" fmla="val -5463"/>
              <a:gd name="adj3" fmla="val 16667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59436" tIns="29718" rIns="59436" bIns="29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Je voudrais un </a:t>
            </a:r>
            <a:r>
              <a:rPr kumimoji="0" lang="fr-FR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fanta</a:t>
            </a:r>
            <a:r>
              <a:rPr kumimoji="0" lang="fr-FR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et une portion de frites s’il vous plaît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8962" y="22165"/>
            <a:ext cx="3592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Practise the conversation:</a:t>
            </a:r>
            <a:endParaRPr lang="en-GB" dirty="0"/>
          </a:p>
        </p:txBody>
      </p:sp>
      <p:sp>
        <p:nvSpPr>
          <p:cNvPr id="34" name="TextBox 33"/>
          <p:cNvSpPr txBox="1"/>
          <p:nvPr/>
        </p:nvSpPr>
        <p:spPr>
          <a:xfrm>
            <a:off x="476672" y="3904556"/>
            <a:ext cx="3241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Complete the conversation:</a:t>
            </a:r>
            <a:endParaRPr lang="en-GB" dirty="0"/>
          </a:p>
        </p:txBody>
      </p:sp>
      <p:sp>
        <p:nvSpPr>
          <p:cNvPr id="36" name="Rounded Rectangle 35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4</a:t>
            </a:r>
            <a:r>
              <a:rPr lang="en-US" b="1" dirty="0" smtClean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777615" y="391497"/>
            <a:ext cx="2305880" cy="796127"/>
          </a:xfrm>
          <a:prstGeom prst="wedgeRoundRectCallout">
            <a:avLst>
              <a:gd name="adj1" fmla="val 60201"/>
              <a:gd name="adj2" fmla="val 8497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Bonjour Madame. </a:t>
            </a:r>
            <a:r>
              <a:rPr lang="en-GB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Vous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desirez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30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35502" y="7133570"/>
            <a:ext cx="6340197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e.g</a:t>
            </a:r>
            <a:r>
              <a:rPr kumimoji="0" lang="fr-FR" alt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 Je voudrais une glace à la vanille. Je voudrais deux boules.</a:t>
            </a:r>
            <a:endParaRPr kumimoji="0" lang="en-GB" alt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e.g</a:t>
            </a:r>
            <a:r>
              <a:rPr kumimoji="0" lang="fr-FR" alt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 Je voudrais deux boules à la fraise et une boule au citron.</a:t>
            </a:r>
            <a:endParaRPr kumimoji="0" lang="en-GB" alt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en-US" sz="160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6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Place </a:t>
            </a:r>
            <a:r>
              <a:rPr kumimoji="0" lang="fr-FR" altLang="en-US" sz="160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kumimoji="0" lang="fr-FR" altLang="en-US" sz="16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fr-FR" altLang="en-US" sz="160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order</a:t>
            </a:r>
            <a:r>
              <a:rPr kumimoji="0" lang="fr-FR" altLang="en-US" sz="16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 :</a:t>
            </a:r>
            <a:endParaRPr kumimoji="0" lang="en-GB" alt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Je voudrais une glace…………………………………………………….</a:t>
            </a:r>
            <a:endParaRPr kumimoji="0" lang="en-GB" alt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Je voudrais une boules/deux boules/ trios boules</a:t>
            </a:r>
            <a:endParaRPr kumimoji="0" lang="en-GB" alt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Je voudrais </a:t>
            </a:r>
            <a:r>
              <a:rPr kumimoji="0" lang="fr-FR" alt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une </a:t>
            </a:r>
            <a:r>
              <a:rPr kumimoji="0" lang="fr-FR" alt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glace en cornet/ en pot</a:t>
            </a:r>
            <a:endParaRPr kumimoji="0" lang="fr-FR" alt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2896" y="-31933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smtClean="0"/>
              <a:t>Les </a:t>
            </a:r>
            <a:r>
              <a:rPr lang="en-GB" sz="2800" u="sng" dirty="0" err="1" smtClean="0"/>
              <a:t>glaces</a:t>
            </a:r>
            <a:endParaRPr lang="en-GB" sz="2800" u="sng" dirty="0"/>
          </a:p>
        </p:txBody>
      </p:sp>
      <p:sp>
        <p:nvSpPr>
          <p:cNvPr id="8" name="Rounded Rectangle 7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>
                <a:solidFill>
                  <a:schemeClr val="tx1"/>
                </a:solidFill>
              </a:rPr>
              <a:t>4</a:t>
            </a:r>
            <a:r>
              <a:rPr lang="en-GB" b="1" dirty="0" smtClean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8752" y="971051"/>
            <a:ext cx="5932439" cy="585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1) à la </a:t>
            </a:r>
            <a:r>
              <a:rPr lang="en-GB" dirty="0" err="1"/>
              <a:t>vanille</a:t>
            </a:r>
            <a:r>
              <a:rPr lang="en-GB" dirty="0"/>
              <a:t>	</a:t>
            </a:r>
            <a:r>
              <a:rPr lang="en-GB" dirty="0" smtClean="0"/>
              <a:t>		a</a:t>
            </a:r>
            <a:r>
              <a:rPr lang="en-GB" dirty="0"/>
              <a:t>) nuts</a:t>
            </a:r>
          </a:p>
          <a:p>
            <a:pPr>
              <a:lnSpc>
                <a:spcPct val="150000"/>
              </a:lnSpc>
            </a:pPr>
            <a:r>
              <a:rPr lang="en-GB" dirty="0"/>
              <a:t>2) au </a:t>
            </a:r>
            <a:r>
              <a:rPr lang="en-GB" dirty="0" err="1"/>
              <a:t>praliné</a:t>
            </a:r>
            <a:r>
              <a:rPr lang="en-GB" dirty="0"/>
              <a:t>	</a:t>
            </a:r>
            <a:r>
              <a:rPr lang="en-GB" dirty="0" smtClean="0"/>
              <a:t>		b</a:t>
            </a:r>
            <a:r>
              <a:rPr lang="en-GB" dirty="0"/>
              <a:t>) pistachio </a:t>
            </a:r>
          </a:p>
          <a:p>
            <a:pPr>
              <a:lnSpc>
                <a:spcPct val="150000"/>
              </a:lnSpc>
            </a:pPr>
            <a:r>
              <a:rPr lang="en-GB" dirty="0"/>
              <a:t>3) au citron	</a:t>
            </a:r>
            <a:r>
              <a:rPr lang="en-GB" dirty="0" smtClean="0"/>
              <a:t>		c</a:t>
            </a:r>
            <a:r>
              <a:rPr lang="en-GB" dirty="0"/>
              <a:t>) vanilla </a:t>
            </a:r>
          </a:p>
          <a:p>
            <a:pPr>
              <a:lnSpc>
                <a:spcPct val="150000"/>
              </a:lnSpc>
            </a:pPr>
            <a:r>
              <a:rPr lang="en-GB" dirty="0"/>
              <a:t>4) à </a:t>
            </a:r>
            <a:r>
              <a:rPr lang="en-GB" dirty="0" smtClean="0"/>
              <a:t>la </a:t>
            </a:r>
            <a:r>
              <a:rPr lang="en-GB" dirty="0" err="1"/>
              <a:t>banane</a:t>
            </a:r>
            <a:r>
              <a:rPr lang="en-GB" dirty="0"/>
              <a:t> 	</a:t>
            </a:r>
            <a:r>
              <a:rPr lang="en-GB" dirty="0" smtClean="0"/>
              <a:t>		d</a:t>
            </a:r>
            <a:r>
              <a:rPr lang="en-GB" dirty="0"/>
              <a:t>) chocolate</a:t>
            </a:r>
          </a:p>
          <a:p>
            <a:pPr>
              <a:lnSpc>
                <a:spcPct val="150000"/>
              </a:lnSpc>
            </a:pPr>
            <a:r>
              <a:rPr lang="en-GB" dirty="0"/>
              <a:t>5) au </a:t>
            </a:r>
            <a:r>
              <a:rPr lang="en-GB" dirty="0" err="1"/>
              <a:t>chocolat</a:t>
            </a:r>
            <a:r>
              <a:rPr lang="en-GB" dirty="0"/>
              <a:t>	</a:t>
            </a:r>
            <a:r>
              <a:rPr lang="en-GB" dirty="0" smtClean="0"/>
              <a:t>		e</a:t>
            </a:r>
            <a:r>
              <a:rPr lang="en-GB" dirty="0"/>
              <a:t>) strawberry</a:t>
            </a:r>
          </a:p>
          <a:p>
            <a:pPr>
              <a:lnSpc>
                <a:spcPct val="150000"/>
              </a:lnSpc>
            </a:pPr>
            <a:r>
              <a:rPr lang="en-GB" dirty="0"/>
              <a:t>6) au café	</a:t>
            </a:r>
            <a:r>
              <a:rPr lang="en-GB" dirty="0" smtClean="0"/>
              <a:t>		f</a:t>
            </a:r>
            <a:r>
              <a:rPr lang="en-GB" dirty="0"/>
              <a:t>) blackcurrant</a:t>
            </a:r>
          </a:p>
          <a:p>
            <a:pPr>
              <a:lnSpc>
                <a:spcPct val="150000"/>
              </a:lnSpc>
            </a:pPr>
            <a:r>
              <a:rPr lang="en-GB" dirty="0"/>
              <a:t>7) à </a:t>
            </a:r>
            <a:r>
              <a:rPr lang="en-GB" dirty="0" err="1"/>
              <a:t>l’abricot</a:t>
            </a:r>
            <a:r>
              <a:rPr lang="en-GB" dirty="0"/>
              <a:t>	</a:t>
            </a:r>
            <a:r>
              <a:rPr lang="en-GB" dirty="0" smtClean="0"/>
              <a:t>		g</a:t>
            </a:r>
            <a:r>
              <a:rPr lang="en-GB" dirty="0"/>
              <a:t>) praline</a:t>
            </a:r>
          </a:p>
          <a:p>
            <a:pPr>
              <a:lnSpc>
                <a:spcPct val="150000"/>
              </a:lnSpc>
            </a:pPr>
            <a:r>
              <a:rPr lang="en-GB" dirty="0"/>
              <a:t>8) à </a:t>
            </a:r>
            <a:r>
              <a:rPr lang="en-GB" dirty="0" smtClean="0"/>
              <a:t>la </a:t>
            </a:r>
            <a:r>
              <a:rPr lang="en-GB" dirty="0"/>
              <a:t>fraise	</a:t>
            </a:r>
            <a:r>
              <a:rPr lang="en-GB" dirty="0" smtClean="0"/>
              <a:t>		h</a:t>
            </a:r>
            <a:r>
              <a:rPr lang="en-GB" dirty="0"/>
              <a:t>) lemon</a:t>
            </a:r>
          </a:p>
          <a:p>
            <a:pPr>
              <a:lnSpc>
                <a:spcPct val="150000"/>
              </a:lnSpc>
            </a:pPr>
            <a:r>
              <a:rPr lang="en-GB" dirty="0"/>
              <a:t>9) à </a:t>
            </a:r>
            <a:r>
              <a:rPr lang="en-GB" dirty="0" smtClean="0"/>
              <a:t>la </a:t>
            </a:r>
            <a:r>
              <a:rPr lang="en-GB" dirty="0" err="1"/>
              <a:t>framboise</a:t>
            </a:r>
            <a:r>
              <a:rPr lang="en-GB" dirty="0"/>
              <a:t>	</a:t>
            </a:r>
            <a:r>
              <a:rPr lang="en-GB" dirty="0" smtClean="0"/>
              <a:t>		</a:t>
            </a:r>
            <a:r>
              <a:rPr lang="en-GB" dirty="0" err="1" smtClean="0"/>
              <a:t>i</a:t>
            </a:r>
            <a:r>
              <a:rPr lang="en-GB" dirty="0"/>
              <a:t>) </a:t>
            </a:r>
            <a:r>
              <a:rPr lang="en-GB" dirty="0" smtClean="0"/>
              <a:t>banana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10) au cassis	</a:t>
            </a:r>
            <a:r>
              <a:rPr lang="en-GB" dirty="0" smtClean="0"/>
              <a:t>		j</a:t>
            </a:r>
            <a:r>
              <a:rPr lang="en-GB" dirty="0"/>
              <a:t>) coffee</a:t>
            </a:r>
          </a:p>
          <a:p>
            <a:pPr>
              <a:lnSpc>
                <a:spcPct val="150000"/>
              </a:lnSpc>
            </a:pPr>
            <a:r>
              <a:rPr lang="en-GB" dirty="0"/>
              <a:t>11) à </a:t>
            </a:r>
            <a:r>
              <a:rPr lang="en-GB" dirty="0" smtClean="0"/>
              <a:t>la </a:t>
            </a:r>
            <a:r>
              <a:rPr lang="en-GB" dirty="0"/>
              <a:t>menthe	</a:t>
            </a:r>
            <a:r>
              <a:rPr lang="en-GB" dirty="0" smtClean="0"/>
              <a:t>		k</a:t>
            </a:r>
            <a:r>
              <a:rPr lang="en-GB" dirty="0"/>
              <a:t>) apricot</a:t>
            </a:r>
          </a:p>
          <a:p>
            <a:pPr>
              <a:lnSpc>
                <a:spcPct val="150000"/>
              </a:lnSpc>
            </a:pPr>
            <a:r>
              <a:rPr lang="en-GB" dirty="0"/>
              <a:t>12) au caramel </a:t>
            </a:r>
            <a:r>
              <a:rPr lang="en-GB" dirty="0" err="1"/>
              <a:t>beurre</a:t>
            </a:r>
            <a:r>
              <a:rPr lang="en-GB" dirty="0"/>
              <a:t> </a:t>
            </a:r>
            <a:r>
              <a:rPr lang="en-GB" dirty="0" err="1" smtClean="0"/>
              <a:t>salé</a:t>
            </a:r>
            <a:r>
              <a:rPr lang="en-GB" dirty="0" smtClean="0"/>
              <a:t>	</a:t>
            </a:r>
            <a:r>
              <a:rPr lang="en-GB" dirty="0"/>
              <a:t>	l) raspberry</a:t>
            </a:r>
          </a:p>
          <a:p>
            <a:pPr>
              <a:lnSpc>
                <a:spcPct val="150000"/>
              </a:lnSpc>
            </a:pPr>
            <a:r>
              <a:rPr lang="en-GB" dirty="0"/>
              <a:t>13) </a:t>
            </a:r>
            <a:r>
              <a:rPr lang="en-GB" dirty="0" smtClean="0"/>
              <a:t>aux </a:t>
            </a:r>
            <a:r>
              <a:rPr lang="en-GB" dirty="0" err="1"/>
              <a:t>noix</a:t>
            </a:r>
            <a:r>
              <a:rPr lang="en-GB" dirty="0"/>
              <a:t>	</a:t>
            </a:r>
            <a:r>
              <a:rPr lang="en-GB" dirty="0" smtClean="0"/>
              <a:t>		m</a:t>
            </a:r>
            <a:r>
              <a:rPr lang="en-GB" dirty="0"/>
              <a:t>) mint</a:t>
            </a:r>
          </a:p>
          <a:p>
            <a:pPr>
              <a:lnSpc>
                <a:spcPct val="150000"/>
              </a:lnSpc>
            </a:pPr>
            <a:r>
              <a:rPr lang="en-GB" dirty="0"/>
              <a:t>14) à </a:t>
            </a:r>
            <a:r>
              <a:rPr lang="en-GB" dirty="0" smtClean="0"/>
              <a:t>la </a:t>
            </a:r>
            <a:r>
              <a:rPr lang="en-GB" dirty="0" err="1"/>
              <a:t>pistache</a:t>
            </a:r>
            <a:r>
              <a:rPr lang="en-GB" dirty="0"/>
              <a:t>	</a:t>
            </a:r>
            <a:r>
              <a:rPr lang="en-GB" dirty="0" smtClean="0"/>
              <a:t>		n</a:t>
            </a:r>
            <a:r>
              <a:rPr lang="en-GB" dirty="0"/>
              <a:t>)  salted caramel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4412" y="560087"/>
            <a:ext cx="630932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Match the flavours. E.g. 1 = C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79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393" name="Group 1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41102"/>
              </p:ext>
            </p:extLst>
          </p:nvPr>
        </p:nvGraphicFramePr>
        <p:xfrm>
          <a:off x="260350" y="128588"/>
          <a:ext cx="6191250" cy="8822564"/>
        </p:xfrm>
        <a:graphic>
          <a:graphicData uri="http://schemas.openxmlformats.org/drawingml/2006/table">
            <a:tbl>
              <a:tblPr/>
              <a:tblGrid>
                <a:gridCol w="30956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956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33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Phrases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utiles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Useful phrases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33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J’aime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 like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33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Je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n’aime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pas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 don’t like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33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J’adore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 love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33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Je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déteste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 hate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33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Je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préfère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 prefer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49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Parce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que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because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33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C’est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/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ce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n’est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pas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It is/ it isn’t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33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Il y a /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il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n’y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 pas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There is/are  There isn’t/aren’t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33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Très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very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33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assez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	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433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Je </a:t>
                      </a: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peux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parler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en </a:t>
                      </a: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anglais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Can I speak in English?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433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Comment</a:t>
                      </a: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s-ES_trad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dit-on</a:t>
                      </a: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… en </a:t>
                      </a:r>
                      <a:r>
                        <a:rPr kumimoji="0" lang="es-ES_trad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français</a:t>
                      </a: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How do you say … 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 French?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433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Peux-tu répéter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Can you repeat?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433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Qu’est-ce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que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c’est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…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anglais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What is…..in English?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433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J’ai</a:t>
                      </a: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un </a:t>
                      </a:r>
                      <a:r>
                        <a:rPr kumimoji="0" lang="es-ES_trad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problème</a:t>
                      </a: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/ une </a:t>
                      </a:r>
                      <a:r>
                        <a:rPr kumimoji="0" lang="es-ES_trad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idée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 have a problem/idea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433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J’ai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oublié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I’ve forgotten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433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C’est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genial!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It’s great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3449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terrible,vrai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faux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terrible, right, wrong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3433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Merci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Thank you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3433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rien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Don’t mention 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3433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Je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voudrais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 would like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3433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J’ai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/ je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n’ai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pas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 have / I don’t have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3433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Je ne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comprends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pas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 don’t understand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3433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J’ai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besoin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 need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17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ChangeArrowheads="1"/>
          </p:cNvSpPr>
          <p:nvPr/>
        </p:nvSpPr>
        <p:spPr bwMode="auto">
          <a:xfrm>
            <a:off x="0" y="7583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>
              <a:cs typeface="Arial" panose="020B0604020202020204" pitchFamily="34" charset="0"/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auto">
          <a:xfrm>
            <a:off x="0" y="11715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1600">
              <a:cs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4576" y="354346"/>
            <a:ext cx="68305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43400" algn="l"/>
              </a:tabLst>
            </a:pPr>
            <a:r>
              <a:rPr kumimoji="0" lang="en-GB" altLang="en-US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kumimoji="0" lang="en-GB" alt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Read the texts and answer the questions.</a:t>
            </a:r>
            <a:endParaRPr kumimoji="0" lang="en-GB" altLang="en-US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28" y="7874"/>
            <a:ext cx="8374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Révision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4731" y="874435"/>
            <a:ext cx="3429000" cy="2308324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spcAft>
                <a:spcPts val="0"/>
              </a:spcAft>
            </a:pPr>
            <a:r>
              <a:rPr lang="es-E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Mon</a:t>
            </a:r>
            <a:r>
              <a:rPr lang="es-E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nom</a:t>
            </a:r>
            <a:r>
              <a:rPr lang="es-E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est</a:t>
            </a:r>
            <a:r>
              <a:rPr lang="es-E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Pierre et je </a:t>
            </a:r>
            <a:r>
              <a:rPr lang="es-E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suis</a:t>
            </a:r>
            <a:r>
              <a:rPr lang="es-E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français</a:t>
            </a:r>
            <a:r>
              <a:rPr lang="es-E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. Je </a:t>
            </a:r>
            <a:r>
              <a:rPr lang="es-E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passe</a:t>
            </a:r>
            <a:r>
              <a:rPr lang="es-E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les grandes </a:t>
            </a:r>
            <a:r>
              <a:rPr lang="es-E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vacances</a:t>
            </a:r>
            <a:r>
              <a:rPr lang="es-E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avec</a:t>
            </a:r>
            <a:r>
              <a:rPr lang="es-E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ma</a:t>
            </a:r>
            <a:r>
              <a:rPr lang="es-E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grand-mère</a:t>
            </a:r>
            <a:r>
              <a:rPr lang="es-E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dans</a:t>
            </a:r>
            <a:r>
              <a:rPr lang="es-E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le </a:t>
            </a:r>
            <a:r>
              <a:rPr lang="es-E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nord</a:t>
            </a:r>
            <a:r>
              <a:rPr lang="es-E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de la France. Je vais </a:t>
            </a:r>
            <a:r>
              <a:rPr lang="es-E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toujours</a:t>
            </a:r>
            <a:r>
              <a:rPr lang="es-E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à la </a:t>
            </a:r>
            <a:r>
              <a:rPr lang="es-E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plage</a:t>
            </a:r>
            <a:r>
              <a:rPr lang="es-E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et le </a:t>
            </a:r>
            <a:r>
              <a:rPr lang="es-E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soir</a:t>
            </a:r>
            <a:r>
              <a:rPr lang="es-E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je vais à la </a:t>
            </a:r>
            <a:r>
              <a:rPr lang="es-E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discothèque</a:t>
            </a:r>
            <a:r>
              <a:rPr lang="es-E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ou</a:t>
            </a:r>
            <a:r>
              <a:rPr lang="es-E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au</a:t>
            </a:r>
            <a:r>
              <a:rPr lang="es-E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cinéma</a:t>
            </a:r>
            <a:r>
              <a:rPr lang="es-E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s-E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Il</a:t>
            </a:r>
            <a:r>
              <a:rPr lang="es-E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ne</a:t>
            </a:r>
            <a:r>
              <a:rPr lang="es-E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pleut</a:t>
            </a:r>
            <a:r>
              <a:rPr lang="es-E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jamais</a:t>
            </a:r>
            <a:r>
              <a:rPr lang="es-E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s-E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J’aime</a:t>
            </a:r>
            <a:r>
              <a:rPr lang="es-E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beaucoup</a:t>
            </a:r>
            <a:r>
              <a:rPr lang="es-E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parce que la </a:t>
            </a:r>
            <a:r>
              <a:rPr lang="es-E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nourriture</a:t>
            </a:r>
            <a:r>
              <a:rPr lang="es-E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est</a:t>
            </a:r>
            <a:r>
              <a:rPr lang="es-E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bonne</a:t>
            </a:r>
            <a:r>
              <a:rPr lang="es-E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et la </a:t>
            </a:r>
            <a:r>
              <a:rPr lang="es-E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région</a:t>
            </a:r>
            <a:r>
              <a:rPr lang="es-E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est</a:t>
            </a:r>
            <a:r>
              <a:rPr lang="es-E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très</a:t>
            </a:r>
            <a:r>
              <a:rPr lang="es-E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jolie</a:t>
            </a:r>
            <a:r>
              <a:rPr lang="es-E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GB" sz="16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2365" y="5029022"/>
            <a:ext cx="3521366" cy="181588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Aft>
                <a:spcPts val="0"/>
              </a:spcAft>
            </a:pPr>
            <a:r>
              <a:rPr lang="es-E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Salut</a:t>
            </a:r>
            <a:r>
              <a:rPr lang="es-E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s-E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ça</a:t>
            </a:r>
            <a:r>
              <a:rPr lang="es-E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va? Je </a:t>
            </a:r>
            <a:r>
              <a:rPr lang="es-E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suis</a:t>
            </a:r>
            <a:r>
              <a:rPr lang="es-E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Jean. </a:t>
            </a:r>
            <a:r>
              <a:rPr lang="es-E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Normalement</a:t>
            </a:r>
            <a:r>
              <a:rPr lang="es-E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je vais </a:t>
            </a:r>
            <a:r>
              <a:rPr lang="es-E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au</a:t>
            </a:r>
            <a:r>
              <a:rPr lang="es-E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Portugal </a:t>
            </a:r>
            <a:r>
              <a:rPr lang="es-E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avec</a:t>
            </a:r>
            <a:r>
              <a:rPr lang="es-E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mon</a:t>
            </a:r>
            <a:r>
              <a:rPr lang="es-E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frère</a:t>
            </a:r>
            <a:r>
              <a:rPr lang="es-E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s-E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S’il</a:t>
            </a:r>
            <a:r>
              <a:rPr lang="es-E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fait</a:t>
            </a:r>
            <a:r>
              <a:rPr lang="es-E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chaud</a:t>
            </a:r>
            <a:r>
              <a:rPr lang="es-E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s-E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nous</a:t>
            </a:r>
            <a:r>
              <a:rPr lang="es-E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bronzons</a:t>
            </a:r>
            <a:r>
              <a:rPr lang="es-E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à la </a:t>
            </a:r>
            <a:r>
              <a:rPr lang="es-E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plage</a:t>
            </a:r>
            <a:r>
              <a:rPr lang="es-E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et </a:t>
            </a:r>
            <a:r>
              <a:rPr lang="es-E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s’il</a:t>
            </a:r>
            <a:r>
              <a:rPr lang="es-E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y a une </a:t>
            </a:r>
            <a:r>
              <a:rPr lang="es-E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tempête</a:t>
            </a:r>
            <a:r>
              <a:rPr lang="es-E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, je reste à </a:t>
            </a:r>
            <a:r>
              <a:rPr lang="es-E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l’hotel</a:t>
            </a:r>
            <a:r>
              <a:rPr lang="es-E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et je </a:t>
            </a:r>
            <a:r>
              <a:rPr lang="es-E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regarde</a:t>
            </a:r>
            <a:r>
              <a:rPr lang="es-E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la </a:t>
            </a:r>
            <a:r>
              <a:rPr lang="es-E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télé</a:t>
            </a:r>
            <a:r>
              <a:rPr lang="es-E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s-E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J’adore</a:t>
            </a:r>
            <a:r>
              <a:rPr lang="es-E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le Portugal parce que les gens </a:t>
            </a:r>
            <a:r>
              <a:rPr lang="es-E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sont</a:t>
            </a:r>
            <a:r>
              <a:rPr lang="es-E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très</a:t>
            </a:r>
            <a:r>
              <a:rPr lang="es-E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gentils</a:t>
            </a:r>
            <a:r>
              <a:rPr lang="es-E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GB" sz="16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16061" y="2720698"/>
            <a:ext cx="3429000" cy="2554545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spcAft>
                <a:spcPts val="0"/>
              </a:spcAft>
            </a:pPr>
            <a:r>
              <a:rPr lang="es-E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Je </a:t>
            </a:r>
            <a:r>
              <a:rPr lang="es-E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m’appelle</a:t>
            </a:r>
            <a:r>
              <a:rPr lang="es-E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Alexandra et </a:t>
            </a:r>
            <a:r>
              <a:rPr lang="es-E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j’ai</a:t>
            </a:r>
            <a:r>
              <a:rPr lang="es-E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quinze</a:t>
            </a:r>
            <a:r>
              <a:rPr lang="es-E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ans</a:t>
            </a:r>
            <a:r>
              <a:rPr lang="es-E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s-E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Normalement</a:t>
            </a:r>
            <a:r>
              <a:rPr lang="es-E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en </a:t>
            </a:r>
            <a:r>
              <a:rPr lang="es-E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août</a:t>
            </a:r>
            <a:r>
              <a:rPr lang="es-E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je vais en </a:t>
            </a:r>
            <a:r>
              <a:rPr lang="es-E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Angleterre</a:t>
            </a:r>
            <a:r>
              <a:rPr lang="es-E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avec</a:t>
            </a:r>
            <a:r>
              <a:rPr lang="es-E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ma</a:t>
            </a:r>
            <a:r>
              <a:rPr lang="es-E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mère</a:t>
            </a:r>
            <a:r>
              <a:rPr lang="es-E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s-E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S’il</a:t>
            </a:r>
            <a:r>
              <a:rPr lang="es-E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y a du </a:t>
            </a:r>
            <a:r>
              <a:rPr lang="es-E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vent</a:t>
            </a:r>
            <a:r>
              <a:rPr lang="es-E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et de la </a:t>
            </a:r>
            <a:r>
              <a:rPr lang="es-E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pluie</a:t>
            </a:r>
            <a:r>
              <a:rPr lang="es-E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s-E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nous</a:t>
            </a:r>
            <a:r>
              <a:rPr lang="es-E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allons</a:t>
            </a:r>
            <a:r>
              <a:rPr lang="es-E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chez</a:t>
            </a:r>
            <a:r>
              <a:rPr lang="es-E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des </a:t>
            </a:r>
            <a:r>
              <a:rPr lang="es-E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amis</a:t>
            </a:r>
            <a:r>
              <a:rPr lang="es-E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et </a:t>
            </a:r>
            <a:r>
              <a:rPr lang="es-E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nous</a:t>
            </a:r>
            <a:r>
              <a:rPr lang="es-E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visitons</a:t>
            </a:r>
            <a:r>
              <a:rPr lang="es-E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les </a:t>
            </a:r>
            <a:r>
              <a:rPr lang="es-E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villes</a:t>
            </a:r>
            <a:r>
              <a:rPr lang="es-E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anglaises</a:t>
            </a:r>
            <a:r>
              <a:rPr lang="es-E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s-E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Quelquefois</a:t>
            </a:r>
            <a:r>
              <a:rPr lang="es-E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s-E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il</a:t>
            </a:r>
            <a:r>
              <a:rPr lang="es-E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fait</a:t>
            </a:r>
            <a:r>
              <a:rPr lang="es-E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du </a:t>
            </a:r>
            <a:r>
              <a:rPr lang="es-E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soleil</a:t>
            </a:r>
            <a:r>
              <a:rPr lang="es-E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et je </a:t>
            </a:r>
            <a:r>
              <a:rPr lang="es-E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fais</a:t>
            </a:r>
            <a:r>
              <a:rPr lang="es-E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de la </a:t>
            </a:r>
            <a:r>
              <a:rPr lang="es-E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natation</a:t>
            </a:r>
            <a:r>
              <a:rPr lang="es-E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s-E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J’aime</a:t>
            </a:r>
            <a:r>
              <a:rPr lang="es-E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beaucoup</a:t>
            </a:r>
            <a:r>
              <a:rPr lang="es-E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parce que je </a:t>
            </a:r>
            <a:r>
              <a:rPr lang="es-E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peux</a:t>
            </a:r>
            <a:r>
              <a:rPr lang="es-E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pratiquer</a:t>
            </a:r>
            <a:r>
              <a:rPr lang="es-E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mon</a:t>
            </a:r>
            <a:r>
              <a:rPr lang="es-E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anglais</a:t>
            </a:r>
            <a:r>
              <a:rPr lang="es-E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GB" sz="16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6370" y="6721793"/>
            <a:ext cx="769116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tabLst>
                <a:tab pos="457200" algn="l"/>
              </a:tabLst>
            </a:pPr>
            <a:r>
              <a:rPr lang="en-GB" altLang="en-US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Who</a:t>
            </a:r>
            <a:r>
              <a:rPr lang="en-GB" alt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GB" altLang="en-US" dirty="0"/>
          </a:p>
          <a:p>
            <a:pPr marL="342900" lvl="0" indent="-342900">
              <a:lnSpc>
                <a:spcPts val="2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en-GB" alt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goes on holiday with a parent?         ___________________</a:t>
            </a:r>
            <a:endParaRPr lang="en-GB" altLang="en-US" dirty="0"/>
          </a:p>
          <a:p>
            <a:pPr marL="342900" lvl="0" indent="-342900">
              <a:lnSpc>
                <a:spcPts val="2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en-GB" altLang="en-US" dirty="0"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n-GB" alt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ays what they do in the evening?    ___________________</a:t>
            </a:r>
            <a:endParaRPr lang="en-GB" altLang="en-US" dirty="0"/>
          </a:p>
          <a:p>
            <a:pPr marL="342900" lvl="0" indent="-342900">
              <a:lnSpc>
                <a:spcPts val="2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en-GB" alt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mentions how nice the people are? .___________________</a:t>
            </a:r>
            <a:endParaRPr lang="en-GB" altLang="en-US" dirty="0"/>
          </a:p>
          <a:p>
            <a:pPr marL="342900" lvl="0" indent="-342900">
              <a:lnSpc>
                <a:spcPts val="2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en-GB" altLang="en-US" dirty="0"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n-GB" alt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ays the weather can be windy?    .____________________</a:t>
            </a:r>
            <a:endParaRPr lang="en-GB" altLang="en-US" dirty="0"/>
          </a:p>
          <a:p>
            <a:pPr marL="342900" lvl="0" indent="-342900">
              <a:lnSpc>
                <a:spcPts val="2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en-GB" altLang="en-US" dirty="0"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n-GB" alt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tays inside when the weather in bad?._________________</a:t>
            </a:r>
            <a:endParaRPr lang="en-GB" altLang="en-US" dirty="0"/>
          </a:p>
          <a:p>
            <a:pPr marL="342900" lvl="0" indent="-342900">
              <a:lnSpc>
                <a:spcPts val="2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en-GB" altLang="en-US" dirty="0"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n-GB" alt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ays it never rains on holiday?</a:t>
            </a:r>
            <a:r>
              <a:rPr lang="en-GB" altLang="en-US" dirty="0"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GB" alt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____________________</a:t>
            </a:r>
            <a:endParaRPr lang="en-GB" altLang="en-US" dirty="0"/>
          </a:p>
          <a:p>
            <a:pPr marL="342900" lvl="0" indent="-342900">
              <a:lnSpc>
                <a:spcPts val="2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en-GB" altLang="en-US" dirty="0"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n-GB" alt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ometimes visits friends?</a:t>
            </a:r>
            <a:r>
              <a:rPr lang="en-GB" altLang="en-US" dirty="0">
                <a:ea typeface="Times New Roman" panose="02020603050405020304" pitchFamily="18" charset="0"/>
                <a:cs typeface="Arial" panose="020B0604020202020204" pitchFamily="34" charset="0"/>
              </a:rPr>
              <a:t>	____________________</a:t>
            </a:r>
            <a:endParaRPr lang="en-GB" altLang="en-US" dirty="0"/>
          </a:p>
          <a:p>
            <a:pPr marL="342900" lvl="0" indent="-342900">
              <a:lnSpc>
                <a:spcPts val="2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en-GB" altLang="en-US" dirty="0"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en-GB" alt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oesn’t mention the beach?.____________________</a:t>
            </a:r>
            <a:endParaRPr lang="en-GB" alt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731" y="5221035"/>
            <a:ext cx="1485750" cy="150075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211" y="1143035"/>
            <a:ext cx="1200790" cy="15266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01" y="3321345"/>
            <a:ext cx="1650660" cy="1322869"/>
          </a:xfrm>
          <a:prstGeom prst="rect">
            <a:avLst/>
          </a:prstGeom>
        </p:spPr>
      </p:pic>
      <p:pic>
        <p:nvPicPr>
          <p:cNvPr id="18" name="il_fi" descr="http://www.cartoon-clipart.com/cartoon_clipart_images/girl_or_woman_relaxing_on_the_beach_under_an_umbrella_0515-1011-1713-0943_SMU.jpg"/>
          <p:cNvPicPr/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216" y="93020"/>
            <a:ext cx="1341110" cy="92618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ounded Rectangle 18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>
                <a:solidFill>
                  <a:schemeClr val="tx1"/>
                </a:solidFill>
              </a:rPr>
              <a:t>4</a:t>
            </a:r>
            <a:r>
              <a:rPr lang="en-GB" b="1" dirty="0" smtClean="0">
                <a:solidFill>
                  <a:schemeClr val="tx1"/>
                </a:solidFill>
              </a:rPr>
              <a:t>3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44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146237"/>
            <a:ext cx="180975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upload.wikimedia.org/wikipedia/commons/thumb/3/3f/SergioAguero.jpg/275px-SergioAguero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19" y="2458416"/>
            <a:ext cx="17335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upload.wikimedia.org/wikipedia/commons/thumb/6/66/64785279.7xFdDbri.jpg/300px-64785279.7xFdDbri.jpg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92" y="5428394"/>
            <a:ext cx="981075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" name="Picture 1" descr="http://upload.wikimedia.org/wikipedia/commons/thumb/e/ef/Shakira_at_Obama_Inaugural_%28cropped%29.jpg/169px-Shakira_at_Obama_Inaugural_%28cropped%29.jpg"/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42" y="7334056"/>
            <a:ext cx="121920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5"/>
          <p:cNvSpPr>
            <a:spLocks noChangeArrowheads="1"/>
          </p:cNvSpPr>
          <p:nvPr/>
        </p:nvSpPr>
        <p:spPr bwMode="auto">
          <a:xfrm>
            <a:off x="2551194" y="1107406"/>
            <a:ext cx="3886200" cy="1351009"/>
          </a:xfrm>
          <a:prstGeom prst="wedgeRectCallout">
            <a:avLst>
              <a:gd name="adj1" fmla="val -56731"/>
              <a:gd name="adj2" fmla="val -1906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Salut</a:t>
            </a:r>
            <a:r>
              <a:rPr kumimoji="0" lang="es-A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Je </a:t>
            </a:r>
            <a:r>
              <a:rPr kumimoji="0" lang="es-A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m’appelle</a:t>
            </a:r>
            <a:r>
              <a:rPr kumimoji="0" lang="es-A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Jackie Chan. </a:t>
            </a:r>
            <a:r>
              <a:rPr kumimoji="0" lang="es-A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J’ai</a:t>
            </a:r>
            <a:r>
              <a:rPr kumimoji="0" lang="es-A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A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soixante-trois</a:t>
            </a:r>
            <a:r>
              <a:rPr lang="es-AR" altLang="en-US" sz="1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AR" altLang="en-US" sz="12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ans</a:t>
            </a:r>
            <a:r>
              <a:rPr lang="es-AR" altLang="en-US" sz="1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s-AR" altLang="en-US" sz="12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Mon</a:t>
            </a:r>
            <a:r>
              <a:rPr lang="es-AR" altLang="en-US" sz="1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AR" altLang="en-US" sz="12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anniversaire</a:t>
            </a:r>
            <a:r>
              <a:rPr lang="es-AR" altLang="en-US" sz="1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AR" altLang="en-US" sz="12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c’est</a:t>
            </a:r>
            <a:r>
              <a:rPr lang="es-AR" altLang="en-US" sz="1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le sept </a:t>
            </a:r>
            <a:r>
              <a:rPr lang="es-AR" altLang="en-US" sz="12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avril</a:t>
            </a:r>
            <a:r>
              <a:rPr lang="es-AR" altLang="en-US" sz="1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. Je </a:t>
            </a:r>
            <a:r>
              <a:rPr lang="es-AR" altLang="en-US" sz="12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suis</a:t>
            </a:r>
            <a:r>
              <a:rPr lang="es-AR" altLang="en-US" sz="1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de Hong Kong </a:t>
            </a:r>
            <a:r>
              <a:rPr lang="es-AR" altLang="en-US" sz="12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mais</a:t>
            </a:r>
            <a:r>
              <a:rPr lang="es-AR" altLang="en-US" sz="1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AR" altLang="en-US" sz="12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j’habite</a:t>
            </a:r>
            <a:r>
              <a:rPr lang="es-AR" altLang="en-US" sz="1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à Los </a:t>
            </a:r>
            <a:r>
              <a:rPr lang="es-AR" altLang="en-US" sz="12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Angeles</a:t>
            </a:r>
            <a:r>
              <a:rPr lang="es-AR" altLang="en-US" sz="1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. Je parle </a:t>
            </a:r>
            <a:r>
              <a:rPr lang="es-AR" altLang="en-US" sz="12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deux</a:t>
            </a:r>
            <a:r>
              <a:rPr lang="es-AR" altLang="en-US" sz="1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AR" altLang="en-US" sz="12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langues</a:t>
            </a:r>
            <a:r>
              <a:rPr lang="es-AR" altLang="en-US" sz="1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à la </a:t>
            </a:r>
            <a:r>
              <a:rPr lang="es-AR" altLang="en-US" sz="12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perfection</a:t>
            </a:r>
            <a:r>
              <a:rPr lang="es-AR" altLang="en-US" sz="1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s-AR" altLang="en-US" sz="12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chinois</a:t>
            </a:r>
            <a:r>
              <a:rPr lang="es-AR" altLang="en-US" sz="1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et </a:t>
            </a:r>
            <a:r>
              <a:rPr lang="es-AR" altLang="en-US" sz="12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anglais</a:t>
            </a:r>
            <a:r>
              <a:rPr lang="es-AR" altLang="en-US" sz="1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s-AR" altLang="en-US" sz="12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J’ai</a:t>
            </a:r>
            <a:r>
              <a:rPr lang="es-AR" altLang="en-US" sz="1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les </a:t>
            </a:r>
            <a:r>
              <a:rPr lang="es-AR" altLang="en-US" sz="12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cheveux</a:t>
            </a:r>
            <a:r>
              <a:rPr lang="es-AR" altLang="en-US" sz="1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AR" altLang="en-US" sz="12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marron</a:t>
            </a:r>
            <a:r>
              <a:rPr lang="es-AR" altLang="en-US" sz="1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AR" altLang="en-US" sz="12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foncé</a:t>
            </a:r>
            <a:r>
              <a:rPr lang="es-AR" altLang="en-US" sz="1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et les </a:t>
            </a:r>
            <a:r>
              <a:rPr lang="es-AR" altLang="en-US" sz="12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yeux</a:t>
            </a:r>
            <a:r>
              <a:rPr lang="es-AR" altLang="en-US" sz="1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AR" altLang="en-US" sz="12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noirs</a:t>
            </a:r>
            <a:r>
              <a:rPr lang="es-AR" altLang="en-US" sz="1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s-AR" altLang="en-US" sz="12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Dans</a:t>
            </a:r>
            <a:r>
              <a:rPr lang="es-AR" altLang="en-US" sz="1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AR" altLang="en-US" sz="12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ma</a:t>
            </a:r>
            <a:r>
              <a:rPr lang="es-AR" altLang="en-US" sz="1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AR" altLang="en-US" sz="12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famille</a:t>
            </a:r>
            <a:r>
              <a:rPr lang="es-AR" altLang="en-US" sz="1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AR" altLang="en-US" sz="12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il</a:t>
            </a:r>
            <a:r>
              <a:rPr lang="es-AR" altLang="en-US" sz="1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y a </a:t>
            </a:r>
            <a:r>
              <a:rPr lang="es-AR" altLang="en-US" sz="12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trois</a:t>
            </a:r>
            <a:r>
              <a:rPr lang="es-AR" altLang="en-US" sz="1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AR" altLang="en-US" sz="12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personnes</a:t>
            </a:r>
            <a:r>
              <a:rPr lang="es-AR" altLang="en-US" sz="1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s-AR" altLang="en-US" sz="12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ma</a:t>
            </a:r>
            <a:r>
              <a:rPr lang="es-AR" altLang="en-US" sz="1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femme, </a:t>
            </a:r>
            <a:r>
              <a:rPr lang="es-AR" altLang="en-US" sz="12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mon</a:t>
            </a:r>
            <a:r>
              <a:rPr lang="es-AR" altLang="en-US" sz="1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AR" altLang="en-US" sz="12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fils</a:t>
            </a:r>
            <a:r>
              <a:rPr lang="es-AR" altLang="en-US" sz="1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et </a:t>
            </a:r>
            <a:r>
              <a:rPr lang="es-AR" altLang="en-US" sz="12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moi</a:t>
            </a:r>
            <a:r>
              <a:rPr lang="es-AR" altLang="en-US" sz="1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.. </a:t>
            </a:r>
            <a:endParaRPr kumimoji="0" lang="es-A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2565956" y="2628901"/>
            <a:ext cx="3810000" cy="1368660"/>
          </a:xfrm>
          <a:prstGeom prst="wedgeRectCallout">
            <a:avLst>
              <a:gd name="adj1" fmla="val -60000"/>
              <a:gd name="adj2" fmla="val -1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Salut</a:t>
            </a:r>
            <a:r>
              <a:rPr kumimoji="0" lang="es-A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Je</a:t>
            </a:r>
            <a:r>
              <a:rPr kumimoji="0" lang="es-AR" alt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AR" altLang="en-US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m’appelle</a:t>
            </a:r>
            <a:r>
              <a:rPr kumimoji="0" lang="es-AR" alt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A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Sergio (</a:t>
            </a:r>
            <a:r>
              <a:rPr kumimoji="0" lang="es-A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Kun</a:t>
            </a:r>
            <a:r>
              <a:rPr kumimoji="0" lang="es-A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kumimoji="0" lang="es-A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Aguero</a:t>
            </a:r>
            <a:r>
              <a:rPr kumimoji="0" lang="es-A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kumimoji="0" lang="es-A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J’ai</a:t>
            </a:r>
            <a:r>
              <a:rPr kumimoji="0" lang="es-A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A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vingt-neuf</a:t>
            </a:r>
            <a:r>
              <a:rPr kumimoji="0" lang="es-A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A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ans</a:t>
            </a:r>
            <a:r>
              <a:rPr kumimoji="0" lang="es-A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kumimoji="0" lang="es-A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Mon</a:t>
            </a:r>
            <a:r>
              <a:rPr kumimoji="0" lang="es-A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A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anniversaire</a:t>
            </a:r>
            <a:r>
              <a:rPr kumimoji="0" lang="es-AR" alt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AR" altLang="en-US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c’est</a:t>
            </a:r>
            <a:r>
              <a:rPr kumimoji="0" lang="es-AR" alt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le </a:t>
            </a:r>
            <a:r>
              <a:rPr kumimoji="0" lang="es-AR" altLang="en-US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deux</a:t>
            </a:r>
            <a:r>
              <a:rPr kumimoji="0" lang="es-AR" alt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AR" altLang="en-US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juin</a:t>
            </a:r>
            <a:r>
              <a:rPr kumimoji="0" lang="es-AR" alt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Je </a:t>
            </a:r>
            <a:r>
              <a:rPr kumimoji="0" lang="es-AR" altLang="en-US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suis</a:t>
            </a:r>
            <a:r>
              <a:rPr kumimoji="0" lang="es-AR" alt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AR" altLang="en-US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d’Argentine</a:t>
            </a:r>
            <a:r>
              <a:rPr kumimoji="0" lang="es-AR" alt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AR" altLang="en-US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mais</a:t>
            </a:r>
            <a:r>
              <a:rPr kumimoji="0" lang="es-AR" alt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AR" altLang="en-US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j’habite</a:t>
            </a:r>
            <a:r>
              <a:rPr kumimoji="0" lang="es-AR" alt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en </a:t>
            </a:r>
            <a:r>
              <a:rPr kumimoji="0" lang="es-AR" altLang="en-US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Espagne</a:t>
            </a:r>
            <a:r>
              <a:rPr kumimoji="0" lang="es-AR" alt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Je parle </a:t>
            </a:r>
            <a:r>
              <a:rPr kumimoji="0" lang="es-AR" altLang="en-US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deux</a:t>
            </a:r>
            <a:r>
              <a:rPr kumimoji="0" lang="es-AR" alt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AR" altLang="en-US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langues</a:t>
            </a:r>
            <a:r>
              <a:rPr kumimoji="0" lang="es-AR" alt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kumimoji="0" lang="es-AR" altLang="en-US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espagnol</a:t>
            </a:r>
            <a:r>
              <a:rPr kumimoji="0" lang="es-AR" alt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et un </a:t>
            </a:r>
            <a:r>
              <a:rPr kumimoji="0" lang="es-AR" altLang="en-US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peu</a:t>
            </a:r>
            <a:r>
              <a:rPr kumimoji="0" lang="es-AR" alt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AR" altLang="en-US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d’anglais</a:t>
            </a:r>
            <a:r>
              <a:rPr lang="es-AR" altLang="en-US" sz="1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s-AR" altLang="en-US" sz="12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J’ai</a:t>
            </a:r>
            <a:r>
              <a:rPr lang="es-AR" altLang="en-US" sz="1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les </a:t>
            </a:r>
            <a:r>
              <a:rPr lang="es-AR" altLang="en-US" sz="12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cheveux</a:t>
            </a:r>
            <a:r>
              <a:rPr lang="es-AR" altLang="en-US" sz="1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AR" altLang="en-US" sz="12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noirs</a:t>
            </a:r>
            <a:r>
              <a:rPr lang="es-AR" altLang="en-US" sz="1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et les </a:t>
            </a:r>
            <a:r>
              <a:rPr lang="es-AR" altLang="en-US" sz="12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yeux</a:t>
            </a:r>
            <a:r>
              <a:rPr lang="es-AR" altLang="en-US" sz="1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AR" altLang="en-US" sz="12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marron</a:t>
            </a:r>
            <a:r>
              <a:rPr kumimoji="0" lang="es-A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kumimoji="0" lang="es-A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J’ai</a:t>
            </a:r>
            <a:r>
              <a:rPr kumimoji="0" lang="es-A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un </a:t>
            </a:r>
            <a:r>
              <a:rPr kumimoji="0" lang="es-A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fils</a:t>
            </a:r>
            <a:r>
              <a:rPr kumimoji="0" lang="es-A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sept </a:t>
            </a:r>
            <a:r>
              <a:rPr kumimoji="0" lang="es-A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mois</a:t>
            </a:r>
            <a:r>
              <a:rPr kumimoji="0" lang="es-A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A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avec</a:t>
            </a:r>
            <a:r>
              <a:rPr lang="es-AR" altLang="en-US" sz="12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A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Giannina</a:t>
            </a:r>
            <a:r>
              <a:rPr kumimoji="0" lang="es-A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Maradona. Son </a:t>
            </a:r>
            <a:r>
              <a:rPr kumimoji="0" lang="es-A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nom</a:t>
            </a:r>
            <a:r>
              <a:rPr kumimoji="0" lang="es-A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A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</a:t>
            </a:r>
            <a:r>
              <a:rPr kumimoji="0" lang="es-A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Benjamín.</a:t>
            </a:r>
            <a:endParaRPr kumimoji="0" lang="es-AR" altLang="en-US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2693822" y="4047073"/>
            <a:ext cx="3733800" cy="1422533"/>
          </a:xfrm>
          <a:prstGeom prst="wedgeRectCallout">
            <a:avLst>
              <a:gd name="adj1" fmla="val -60548"/>
              <a:gd name="adj2" fmla="val -2468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Salut</a:t>
            </a:r>
            <a:r>
              <a:rPr kumimoji="0" lang="es-A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Je </a:t>
            </a:r>
            <a:r>
              <a:rPr kumimoji="0" lang="es-A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m’appelle</a:t>
            </a:r>
            <a:r>
              <a:rPr kumimoji="0" lang="es-A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Marion </a:t>
            </a:r>
            <a:r>
              <a:rPr kumimoji="0" lang="es-A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Cotillard</a:t>
            </a:r>
            <a:r>
              <a:rPr kumimoji="0" lang="es-A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kumimoji="0" lang="es-A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J’ai</a:t>
            </a:r>
            <a:r>
              <a:rPr kumimoji="0" lang="es-A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A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quarante</a:t>
            </a:r>
            <a:r>
              <a:rPr kumimoji="0" lang="es-A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-et-un </a:t>
            </a:r>
            <a:r>
              <a:rPr kumimoji="0" lang="es-A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ans</a:t>
            </a:r>
            <a:r>
              <a:rPr kumimoji="0" lang="es-A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kumimoji="0" lang="es-AR" alt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AR" altLang="en-US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Mon</a:t>
            </a:r>
            <a:r>
              <a:rPr kumimoji="0" lang="es-AR" alt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AR" altLang="en-US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anniversaire</a:t>
            </a:r>
            <a:r>
              <a:rPr kumimoji="0" lang="es-AR" alt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AR" altLang="en-US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c’est</a:t>
            </a:r>
            <a:r>
              <a:rPr kumimoji="0" lang="es-AR" alt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le trente </a:t>
            </a:r>
            <a:r>
              <a:rPr kumimoji="0" lang="es-AR" altLang="en-US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septembre</a:t>
            </a:r>
            <a:r>
              <a:rPr kumimoji="0" lang="es-AR" alt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Je </a:t>
            </a:r>
            <a:r>
              <a:rPr kumimoji="0" lang="es-AR" altLang="en-US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suis</a:t>
            </a:r>
            <a:r>
              <a:rPr kumimoji="0" lang="es-AR" alt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AR" altLang="en-US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française</a:t>
            </a:r>
            <a:r>
              <a:rPr kumimoji="0" lang="es-AR" alt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et </a:t>
            </a:r>
            <a:r>
              <a:rPr kumimoji="0" lang="es-AR" altLang="en-US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j’habite</a:t>
            </a:r>
            <a:r>
              <a:rPr kumimoji="0" lang="es-AR" alt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en </a:t>
            </a:r>
            <a:r>
              <a:rPr lang="es-AR" altLang="en-US" sz="1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France. Je parle </a:t>
            </a:r>
            <a:r>
              <a:rPr lang="es-AR" altLang="en-US" sz="12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deux</a:t>
            </a:r>
            <a:r>
              <a:rPr lang="es-AR" altLang="en-US" sz="1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AR" altLang="en-US" sz="12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langues</a:t>
            </a:r>
            <a:r>
              <a:rPr lang="es-AR" altLang="en-US" sz="1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s-AR" altLang="en-US" sz="12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français</a:t>
            </a:r>
            <a:r>
              <a:rPr lang="es-AR" altLang="en-US" sz="1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et </a:t>
            </a:r>
            <a:r>
              <a:rPr lang="es-AR" altLang="en-US" sz="12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anglais</a:t>
            </a:r>
            <a:r>
              <a:rPr lang="es-AR" altLang="en-US" sz="1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kumimoji="0" lang="es-A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J’ai</a:t>
            </a:r>
            <a:r>
              <a:rPr kumimoji="0" lang="es-A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les </a:t>
            </a:r>
            <a:r>
              <a:rPr kumimoji="0" lang="es-A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cheveux</a:t>
            </a:r>
            <a:r>
              <a:rPr kumimoji="0" lang="es-A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A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châtains</a:t>
            </a:r>
            <a:r>
              <a:rPr kumimoji="0" lang="es-AR" alt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et mi-</a:t>
            </a:r>
            <a:r>
              <a:rPr kumimoji="0" lang="es-AR" altLang="en-US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longs</a:t>
            </a:r>
            <a:r>
              <a:rPr kumimoji="0" lang="es-AR" alt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kumimoji="0" lang="es-AR" altLang="en-US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J’ai</a:t>
            </a:r>
            <a:r>
              <a:rPr kumimoji="0" lang="es-AR" alt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les </a:t>
            </a:r>
            <a:r>
              <a:rPr kumimoji="0" lang="es-AR" altLang="en-US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yeux</a:t>
            </a:r>
            <a:r>
              <a:rPr kumimoji="0" lang="es-AR" alt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AR" altLang="en-US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bleus</a:t>
            </a:r>
            <a:r>
              <a:rPr kumimoji="0" lang="es-AR" alt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kumimoji="0" lang="es-AR" altLang="en-US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Dans</a:t>
            </a:r>
            <a:r>
              <a:rPr kumimoji="0" lang="es-AR" alt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AR" altLang="en-US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</a:t>
            </a:r>
            <a:r>
              <a:rPr kumimoji="0" lang="es-AR" alt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AR" altLang="en-US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famille</a:t>
            </a:r>
            <a:r>
              <a:rPr lang="es-AR" altLang="en-US" sz="1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s-AR" altLang="en-US" sz="12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il</a:t>
            </a:r>
            <a:r>
              <a:rPr lang="es-AR" altLang="en-US" sz="1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y a </a:t>
            </a:r>
            <a:r>
              <a:rPr lang="es-AR" altLang="en-US" sz="12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quatre</a:t>
            </a:r>
            <a:r>
              <a:rPr lang="es-AR" altLang="en-US" sz="1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AR" altLang="en-US" sz="12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personnes</a:t>
            </a:r>
            <a:r>
              <a:rPr lang="es-AR" altLang="en-US" sz="1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s-AR" altLang="en-US" sz="12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mon</a:t>
            </a:r>
            <a:r>
              <a:rPr lang="es-AR" altLang="en-US" sz="1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mari, </a:t>
            </a:r>
            <a:r>
              <a:rPr lang="es-AR" altLang="en-US" sz="12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mon</a:t>
            </a:r>
            <a:r>
              <a:rPr lang="es-AR" altLang="en-US" sz="1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AR" altLang="en-US" sz="12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fils</a:t>
            </a:r>
            <a:r>
              <a:rPr lang="es-AR" altLang="en-US" sz="1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s-AR" altLang="en-US" sz="12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ma</a:t>
            </a:r>
            <a:r>
              <a:rPr lang="es-AR" altLang="en-US" sz="1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AR" altLang="en-US" sz="12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fille</a:t>
            </a:r>
            <a:r>
              <a:rPr lang="es-AR" altLang="en-US" sz="1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et </a:t>
            </a:r>
            <a:r>
              <a:rPr lang="es-AR" altLang="en-US" sz="12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moi</a:t>
            </a:r>
            <a:r>
              <a:rPr lang="es-AR" altLang="en-US" sz="1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es-A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2642156" y="5692413"/>
            <a:ext cx="3733800" cy="1370870"/>
          </a:xfrm>
          <a:prstGeom prst="wedgeRectCallout">
            <a:avLst>
              <a:gd name="adj1" fmla="val -57564"/>
              <a:gd name="adj2" fmla="val -2352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Salut</a:t>
            </a:r>
            <a:r>
              <a:rPr kumimoji="0" lang="es-A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Je </a:t>
            </a:r>
            <a:r>
              <a:rPr kumimoji="0" lang="es-A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m’appelle</a:t>
            </a:r>
            <a:r>
              <a:rPr kumimoji="0" lang="es-A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María </a:t>
            </a:r>
            <a:r>
              <a:rPr kumimoji="0" lang="es-A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Sharapova</a:t>
            </a:r>
            <a:r>
              <a:rPr kumimoji="0" lang="es-A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kumimoji="0" lang="es-A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J’ai</a:t>
            </a:r>
            <a:r>
              <a:rPr kumimoji="0" lang="es-A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trente </a:t>
            </a:r>
            <a:r>
              <a:rPr kumimoji="0" lang="es-A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ans</a:t>
            </a:r>
            <a:r>
              <a:rPr kumimoji="0" lang="es-A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kumimoji="0" lang="es-A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Mon</a:t>
            </a:r>
            <a:r>
              <a:rPr kumimoji="0" lang="es-A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A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anniversaire</a:t>
            </a:r>
            <a:r>
              <a:rPr kumimoji="0" lang="es-A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A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c’est</a:t>
            </a:r>
            <a:r>
              <a:rPr kumimoji="0" lang="es-A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le dix-</a:t>
            </a:r>
            <a:r>
              <a:rPr kumimoji="0" lang="es-A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neuf</a:t>
            </a:r>
            <a:r>
              <a:rPr kumimoji="0" lang="es-A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A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avril</a:t>
            </a:r>
            <a:r>
              <a:rPr kumimoji="0" lang="es-A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Je</a:t>
            </a:r>
            <a:r>
              <a:rPr kumimoji="0" lang="es-AR" alt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AR" altLang="en-US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suis</a:t>
            </a:r>
            <a:r>
              <a:rPr kumimoji="0" lang="es-AR" alt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AR" altLang="en-US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russe</a:t>
            </a:r>
            <a:r>
              <a:rPr lang="es-AR" altLang="en-US" sz="1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s-AR" altLang="en-US" sz="12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mais</a:t>
            </a:r>
            <a:r>
              <a:rPr kumimoji="0" lang="es-AR" alt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AR" altLang="en-US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j’habite</a:t>
            </a:r>
            <a:r>
              <a:rPr kumimoji="0" lang="es-AR" alt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en </a:t>
            </a:r>
            <a:r>
              <a:rPr kumimoji="0" lang="es-AR" altLang="en-US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Floride</a:t>
            </a:r>
            <a:r>
              <a:rPr kumimoji="0" lang="es-AR" alt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s-AR" altLang="en-US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aux</a:t>
            </a:r>
            <a:r>
              <a:rPr kumimoji="0" lang="es-AR" alt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AR" altLang="en-US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Etats-Unis</a:t>
            </a:r>
            <a:r>
              <a:rPr kumimoji="0" lang="es-AR" alt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Je parle </a:t>
            </a:r>
            <a:r>
              <a:rPr kumimoji="0" lang="es-AR" altLang="en-US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trois</a:t>
            </a:r>
            <a:r>
              <a:rPr kumimoji="0" lang="es-AR" alt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AR" altLang="en-US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langues</a:t>
            </a:r>
            <a:r>
              <a:rPr kumimoji="0" lang="es-AR" alt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kumimoji="0" lang="es-AR" altLang="en-US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russe</a:t>
            </a:r>
            <a:r>
              <a:rPr kumimoji="0" lang="es-AR" alt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s-AR" altLang="en-US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anglais</a:t>
            </a:r>
            <a:r>
              <a:rPr kumimoji="0" lang="es-AR" alt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et un </a:t>
            </a:r>
            <a:r>
              <a:rPr kumimoji="0" lang="es-AR" altLang="en-US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peu</a:t>
            </a:r>
            <a:r>
              <a:rPr kumimoji="0" lang="es-AR" alt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kumimoji="0" lang="es-AR" altLang="en-US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français</a:t>
            </a:r>
            <a:r>
              <a:rPr kumimoji="0" lang="es-AR" alt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kumimoji="0" lang="es-AR" altLang="en-US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J’ai</a:t>
            </a:r>
            <a:r>
              <a:rPr kumimoji="0" lang="es-AR" alt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les </a:t>
            </a:r>
            <a:r>
              <a:rPr kumimoji="0" lang="es-AR" altLang="en-US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cheveux</a:t>
            </a:r>
            <a:r>
              <a:rPr kumimoji="0" lang="es-AR" alt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AR" altLang="en-US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blonds</a:t>
            </a:r>
            <a:r>
              <a:rPr kumimoji="0" lang="es-AR" alt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et </a:t>
            </a:r>
            <a:r>
              <a:rPr kumimoji="0" lang="es-AR" altLang="en-US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longs</a:t>
            </a:r>
            <a:r>
              <a:rPr kumimoji="0" lang="es-AR" alt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et les </a:t>
            </a:r>
            <a:r>
              <a:rPr kumimoji="0" lang="es-AR" altLang="en-US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yeux</a:t>
            </a:r>
            <a:r>
              <a:rPr kumimoji="0" lang="es-AR" alt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AR" altLang="en-US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bleus</a:t>
            </a:r>
            <a:r>
              <a:rPr lang="es-AR" altLang="en-US" sz="1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. Je </a:t>
            </a:r>
            <a:r>
              <a:rPr lang="es-AR" altLang="en-US" sz="12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n’ai</a:t>
            </a:r>
            <a:r>
              <a:rPr lang="es-AR" altLang="en-US" sz="1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AR" altLang="en-US" sz="12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pas</a:t>
            </a:r>
            <a:r>
              <a:rPr lang="es-AR" altLang="en-US" sz="1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s-AR" altLang="en-US" sz="12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frères</a:t>
            </a:r>
            <a:r>
              <a:rPr lang="es-AR" altLang="en-US" sz="1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AR" altLang="en-US" sz="12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ou</a:t>
            </a:r>
            <a:r>
              <a:rPr lang="es-AR" altLang="en-US" sz="1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AR" altLang="en-US" sz="12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soeurs</a:t>
            </a:r>
            <a:r>
              <a:rPr lang="es-AR" altLang="en-US" sz="1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s-AR" altLang="en-US" sz="12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J’ai</a:t>
            </a:r>
            <a:r>
              <a:rPr lang="es-AR" altLang="en-US" sz="1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une </a:t>
            </a:r>
            <a:r>
              <a:rPr lang="es-AR" altLang="en-US" sz="12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mère</a:t>
            </a:r>
            <a:r>
              <a:rPr lang="es-AR" altLang="en-US" sz="1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et un </a:t>
            </a:r>
            <a:r>
              <a:rPr lang="es-AR" altLang="en-US" sz="12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père</a:t>
            </a:r>
            <a:r>
              <a:rPr lang="es-AR" altLang="en-US" sz="1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kumimoji="0" lang="es-A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2642156" y="7222826"/>
            <a:ext cx="3733800" cy="1371600"/>
          </a:xfrm>
          <a:prstGeom prst="wedgeRectCallout">
            <a:avLst>
              <a:gd name="adj1" fmla="val -60535"/>
              <a:gd name="adj2" fmla="val -2154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Salut</a:t>
            </a:r>
            <a:r>
              <a:rPr kumimoji="0" lang="es-A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Je </a:t>
            </a:r>
            <a:r>
              <a:rPr kumimoji="0" lang="es-A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m’appelle</a:t>
            </a:r>
            <a:r>
              <a:rPr kumimoji="0" lang="es-A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Shakira </a:t>
            </a:r>
            <a:r>
              <a:rPr kumimoji="0" lang="es-A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Mebarak</a:t>
            </a:r>
            <a:r>
              <a:rPr kumimoji="0" lang="es-A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kumimoji="0" lang="es-A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J’ai</a:t>
            </a:r>
            <a:r>
              <a:rPr kumimoji="0" lang="es-A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A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quarante</a:t>
            </a:r>
            <a:r>
              <a:rPr kumimoji="0" lang="es-A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A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ans</a:t>
            </a:r>
            <a:r>
              <a:rPr lang="es-AR" altLang="en-US" sz="1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s-AR" altLang="en-US" sz="12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Mon</a:t>
            </a:r>
            <a:r>
              <a:rPr lang="es-AR" altLang="en-US" sz="1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AR" altLang="en-US" sz="12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anniversaire</a:t>
            </a:r>
            <a:r>
              <a:rPr lang="es-AR" altLang="en-US" sz="1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AR" altLang="en-US" sz="12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c’est</a:t>
            </a:r>
            <a:r>
              <a:rPr lang="es-AR" altLang="en-US" sz="1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le </a:t>
            </a:r>
            <a:r>
              <a:rPr lang="es-AR" altLang="en-US" sz="12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deux</a:t>
            </a:r>
            <a:r>
              <a:rPr lang="es-AR" altLang="en-US" sz="1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AR" altLang="en-US" sz="12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février</a:t>
            </a:r>
            <a:r>
              <a:rPr lang="es-AR" altLang="en-US" sz="1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. Je </a:t>
            </a:r>
            <a:r>
              <a:rPr lang="es-AR" altLang="en-US" sz="12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suis</a:t>
            </a:r>
            <a:r>
              <a:rPr lang="es-AR" altLang="en-US" sz="1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AR" altLang="en-US" sz="12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colombienne</a:t>
            </a:r>
            <a:r>
              <a:rPr lang="es-AR" altLang="en-US" sz="1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s-AR" altLang="en-US" sz="12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J’habite</a:t>
            </a:r>
            <a:r>
              <a:rPr lang="es-AR" altLang="en-US" sz="1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à </a:t>
            </a:r>
            <a:r>
              <a:rPr lang="es-AR" altLang="en-US" sz="12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Barcelone</a:t>
            </a:r>
            <a:r>
              <a:rPr lang="es-AR" altLang="en-US" sz="1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en </a:t>
            </a:r>
            <a:r>
              <a:rPr lang="es-AR" altLang="en-US" sz="12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Espagne</a:t>
            </a:r>
            <a:r>
              <a:rPr lang="es-AR" altLang="en-US" sz="1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Je parle </a:t>
            </a:r>
            <a:r>
              <a:rPr lang="es-AR" altLang="en-US" sz="12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quatre</a:t>
            </a:r>
            <a:r>
              <a:rPr lang="es-AR" altLang="en-US" sz="1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AR" altLang="en-US" sz="12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langues</a:t>
            </a:r>
            <a:r>
              <a:rPr lang="es-AR" altLang="en-US" sz="1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s-AR" altLang="en-US" sz="12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espagnol</a:t>
            </a:r>
            <a:r>
              <a:rPr lang="es-AR" altLang="en-US" sz="1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s-AR" altLang="en-US" sz="12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anglais</a:t>
            </a:r>
            <a:r>
              <a:rPr lang="es-AR" altLang="en-US" sz="1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s-AR" altLang="en-US" sz="12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italien</a:t>
            </a:r>
            <a:r>
              <a:rPr lang="es-AR" altLang="en-US" sz="1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et </a:t>
            </a:r>
            <a:r>
              <a:rPr lang="es-AR" altLang="en-US" sz="12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portugais</a:t>
            </a:r>
            <a:r>
              <a:rPr lang="es-AR" altLang="en-US" sz="1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kumimoji="0" lang="es-A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J’ai</a:t>
            </a:r>
            <a:r>
              <a:rPr kumimoji="0" lang="es-A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les </a:t>
            </a:r>
            <a:r>
              <a:rPr kumimoji="0" lang="es-A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cheveux</a:t>
            </a:r>
            <a:r>
              <a:rPr kumimoji="0" lang="es-A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A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marron</a:t>
            </a:r>
            <a:r>
              <a:rPr kumimoji="0" lang="es-A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et les </a:t>
            </a:r>
            <a:r>
              <a:rPr kumimoji="0" lang="es-A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yeux</a:t>
            </a:r>
            <a:r>
              <a:rPr kumimoji="0" lang="es-A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A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noirs</a:t>
            </a:r>
            <a:r>
              <a:rPr kumimoji="0" lang="es-A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kumimoji="0" lang="es-A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J’ai</a:t>
            </a:r>
            <a:r>
              <a:rPr kumimoji="0" lang="es-A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une </a:t>
            </a:r>
            <a:r>
              <a:rPr kumimoji="0" lang="es-A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mère</a:t>
            </a:r>
            <a:r>
              <a:rPr kumimoji="0" lang="es-A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un </a:t>
            </a:r>
            <a:r>
              <a:rPr kumimoji="0" lang="es-A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père</a:t>
            </a:r>
            <a:r>
              <a:rPr kumimoji="0" lang="es-A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et </a:t>
            </a:r>
            <a:r>
              <a:rPr kumimoji="0" lang="es-A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huit</a:t>
            </a:r>
            <a:r>
              <a:rPr kumimoji="0" lang="es-A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A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frères</a:t>
            </a:r>
            <a:r>
              <a:rPr kumimoji="0" lang="es-A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et </a:t>
            </a:r>
            <a:r>
              <a:rPr kumimoji="0" lang="es-A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kumimoji="0" lang="es-A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œ</a:t>
            </a:r>
            <a:r>
              <a:rPr kumimoji="0" lang="es-A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urs</a:t>
            </a:r>
            <a:r>
              <a:rPr lang="es-AR" altLang="en-US" sz="1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es-A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0" y="714375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0" y="11715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0" y="2362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Rectangle 26"/>
          <p:cNvSpPr>
            <a:spLocks noChangeArrowheads="1"/>
          </p:cNvSpPr>
          <p:nvPr/>
        </p:nvSpPr>
        <p:spPr bwMode="auto">
          <a:xfrm>
            <a:off x="0" y="832485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7128" y="7874"/>
            <a:ext cx="8374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Révision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37128" y="507242"/>
            <a:ext cx="68305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43400" algn="l"/>
              </a:tabLst>
            </a:pPr>
            <a:r>
              <a:rPr kumimoji="0" lang="en-GB" altLang="en-US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kumimoji="0" lang="en-GB" alt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Read the texts and answers the questions on the next page</a:t>
            </a:r>
            <a:r>
              <a:rPr kumimoji="0" lang="en-GB" altLang="en-US" b="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en-GB" altLang="en-US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4</a:t>
            </a:r>
            <a:r>
              <a:rPr lang="en-US" b="1" dirty="0" smtClean="0">
                <a:solidFill>
                  <a:schemeClr val="tx1"/>
                </a:solidFill>
              </a:rPr>
              <a:t>4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42" name="Picture 2" descr="Résultat de recherche d'images pour &quot;marion cotillard&quot;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92" y="3794525"/>
            <a:ext cx="1060971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78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60648" y="242800"/>
            <a:ext cx="6840760" cy="855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l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GB" altLang="en-US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Who</a:t>
            </a:r>
            <a:r>
              <a:rPr kumimoji="0" lang="en-GB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kumimoji="0" lang="en-GB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en-GB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has one sister?	                      ____________________</a:t>
            </a:r>
            <a:endParaRPr kumimoji="0" lang="en-GB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lang="en-GB" altLang="en-U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has a baby son?</a:t>
            </a:r>
            <a:r>
              <a:rPr kumimoji="0" lang="en-GB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	      ____________________</a:t>
            </a:r>
            <a:endParaRPr kumimoji="0" lang="en-GB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en-GB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has no brothers or sisters?      ____________________</a:t>
            </a:r>
            <a:endParaRPr kumimoji="0" lang="en-GB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en-GB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can speak 4 languages?</a:t>
            </a:r>
            <a:r>
              <a:rPr kumimoji="0" lang="en-GB" alt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         </a:t>
            </a:r>
            <a:r>
              <a:rPr kumimoji="0" lang="en-GB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____________________</a:t>
            </a:r>
            <a:endParaRPr kumimoji="0" lang="en-GB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lang="en-GB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kumimoji="0" lang="en-GB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as a birthday</a:t>
            </a:r>
            <a:r>
              <a:rPr kumimoji="0" lang="en-GB" alt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on 28</a:t>
            </a:r>
            <a:r>
              <a:rPr kumimoji="0" lang="en-GB" altLang="en-US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</a:t>
            </a:r>
            <a:r>
              <a:rPr kumimoji="0" lang="en-GB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April?    ____________________</a:t>
            </a:r>
            <a:endParaRPr kumimoji="0" lang="en-GB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lang="en-GB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en-GB" altLang="en-U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oes NOT live</a:t>
            </a:r>
            <a:r>
              <a:rPr kumimoji="0" lang="en-GB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in the USA?</a:t>
            </a:r>
            <a:r>
              <a:rPr kumimoji="0" lang="en-GB" alt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r>
              <a:rPr kumimoji="0" lang="en-GB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____________________</a:t>
            </a:r>
            <a:endParaRPr kumimoji="0" lang="en-GB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lang="en-GB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kumimoji="0" lang="en-GB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as black hair? (2)  	      ____________________</a:t>
            </a:r>
            <a:endParaRPr kumimoji="0" lang="en-GB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en-GB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has eight siblings?                    ____________________</a:t>
            </a:r>
            <a:endParaRPr kumimoji="0" lang="en-GB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n-GB" altLang="en-US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GB" altLang="en-US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Answer the questions</a:t>
            </a:r>
            <a:r>
              <a:rPr kumimoji="0" lang="en-GB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br>
              <a:rPr kumimoji="0" lang="en-GB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kumimoji="0" lang="en-GB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algn="l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s-A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1  </a:t>
            </a:r>
            <a:r>
              <a:rPr kumimoji="0" lang="es-AR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D’où</a:t>
            </a:r>
            <a:r>
              <a:rPr kumimoji="0" lang="es-A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AR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est</a:t>
            </a:r>
            <a:r>
              <a:rPr kumimoji="0" lang="es-A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Jackie Chan?</a:t>
            </a:r>
            <a:endParaRPr kumimoji="0" lang="en-GB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algn="l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s-A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____________________________________________________</a:t>
            </a:r>
            <a:endParaRPr kumimoji="0" lang="en-GB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algn="l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s-A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2  </a:t>
            </a:r>
            <a:r>
              <a:rPr kumimoji="0" lang="es-AR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Décris</a:t>
            </a:r>
            <a:r>
              <a:rPr kumimoji="0" lang="es-A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les </a:t>
            </a:r>
            <a:r>
              <a:rPr kumimoji="0" lang="es-AR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cheveux</a:t>
            </a:r>
            <a:r>
              <a:rPr kumimoji="0" lang="es-A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et les </a:t>
            </a:r>
            <a:r>
              <a:rPr kumimoji="0" lang="es-AR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yeux</a:t>
            </a:r>
            <a:r>
              <a:rPr kumimoji="0" lang="es-A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de Jackie Chan</a:t>
            </a:r>
            <a:endParaRPr kumimoji="0" lang="en-GB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algn="l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s-A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____________________________________________________</a:t>
            </a:r>
            <a:endParaRPr kumimoji="0" lang="en-GB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algn="l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s-A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3  </a:t>
            </a:r>
            <a:r>
              <a:rPr kumimoji="0" lang="es-AR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Quel</a:t>
            </a:r>
            <a:r>
              <a:rPr kumimoji="0" lang="es-A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AR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âge</a:t>
            </a:r>
            <a:r>
              <a:rPr kumimoji="0" lang="es-A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a Sergio (</a:t>
            </a:r>
            <a:r>
              <a:rPr kumimoji="0" lang="es-AR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Kun</a:t>
            </a:r>
            <a:r>
              <a:rPr kumimoji="0" lang="es-A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) Agüero?</a:t>
            </a:r>
            <a:endParaRPr kumimoji="0" lang="en-GB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algn="l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s-A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____________________________________________________</a:t>
            </a:r>
            <a:endParaRPr kumimoji="0" lang="en-GB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algn="l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s-A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4  </a:t>
            </a:r>
            <a:r>
              <a:rPr kumimoji="0" lang="es-AR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Combien</a:t>
            </a:r>
            <a:r>
              <a:rPr kumimoji="0" lang="es-A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AR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d’enfants</a:t>
            </a:r>
            <a:r>
              <a:rPr kumimoji="0" lang="es-AR" alt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kumimoji="0" lang="es-A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Sergio (</a:t>
            </a:r>
            <a:r>
              <a:rPr kumimoji="0" lang="es-AR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Kun</a:t>
            </a:r>
            <a:r>
              <a:rPr kumimoji="0" lang="es-A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) Agüero?</a:t>
            </a:r>
            <a:endParaRPr kumimoji="0" lang="en-GB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algn="l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s-A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____________________________________________________</a:t>
            </a:r>
            <a:endParaRPr kumimoji="0" lang="en-GB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algn="l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s-A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5  </a:t>
            </a:r>
            <a:r>
              <a:rPr kumimoji="0" lang="es-AR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D’où</a:t>
            </a:r>
            <a:r>
              <a:rPr kumimoji="0" lang="es-A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AR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est</a:t>
            </a:r>
            <a:r>
              <a:rPr kumimoji="0" lang="es-A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Marion </a:t>
            </a:r>
            <a:r>
              <a:rPr kumimoji="0" lang="es-AR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Cotillard</a:t>
            </a:r>
            <a:r>
              <a:rPr kumimoji="0" lang="es-A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kumimoji="0" lang="en-GB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algn="l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s-A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____________________________________________________</a:t>
            </a:r>
            <a:endParaRPr kumimoji="0" lang="en-GB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algn="l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s-A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6  </a:t>
            </a:r>
            <a:r>
              <a:rPr kumimoji="0" lang="es-AR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Combien</a:t>
            </a:r>
            <a:r>
              <a:rPr kumimoji="0" lang="es-A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kumimoji="0" lang="es-AR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personnes</a:t>
            </a:r>
            <a:r>
              <a:rPr kumimoji="0" lang="es-A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AR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il</a:t>
            </a:r>
            <a:r>
              <a:rPr kumimoji="0" lang="es-A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y a </a:t>
            </a:r>
            <a:r>
              <a:rPr kumimoji="0" lang="es-AR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dans</a:t>
            </a:r>
            <a:r>
              <a:rPr kumimoji="0" lang="es-A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la </a:t>
            </a:r>
            <a:r>
              <a:rPr kumimoji="0" lang="es-AR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famille</a:t>
            </a:r>
            <a:r>
              <a:rPr kumimoji="0" lang="es-A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de Marion</a:t>
            </a:r>
            <a:r>
              <a:rPr kumimoji="0" lang="es-AR" alt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AR" altLang="en-US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Cotillard</a:t>
            </a:r>
            <a:r>
              <a:rPr kumimoji="0" lang="es-A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kumimoji="0" lang="en-GB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algn="l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s-A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____________________________________________________</a:t>
            </a:r>
            <a:endParaRPr kumimoji="0" lang="en-GB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algn="l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s-A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7  </a:t>
            </a:r>
            <a:r>
              <a:rPr kumimoji="0" lang="es-AR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Quand</a:t>
            </a:r>
            <a:r>
              <a:rPr kumimoji="0" lang="es-AR" alt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AR" altLang="en-US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est</a:t>
            </a:r>
            <a:r>
              <a:rPr kumimoji="0" lang="es-AR" alt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AR" altLang="en-US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l’anniversaire</a:t>
            </a:r>
            <a:r>
              <a:rPr kumimoji="0" lang="es-AR" alt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de</a:t>
            </a:r>
            <a:r>
              <a:rPr kumimoji="0" lang="es-A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María </a:t>
            </a:r>
            <a:r>
              <a:rPr kumimoji="0" lang="es-AR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Sharapova</a:t>
            </a:r>
            <a:r>
              <a:rPr kumimoji="0" lang="es-A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kumimoji="0" lang="en-GB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algn="l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s-A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____________________________________________________</a:t>
            </a:r>
            <a:endParaRPr kumimoji="0" lang="en-GB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algn="l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s-A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8  </a:t>
            </a:r>
            <a:r>
              <a:rPr kumimoji="0" lang="es-AR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Où</a:t>
            </a:r>
            <a:r>
              <a:rPr kumimoji="0" lang="es-A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AR" altLang="en-U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habite</a:t>
            </a:r>
            <a:r>
              <a:rPr kumimoji="0" lang="es-A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María </a:t>
            </a:r>
            <a:r>
              <a:rPr kumimoji="0" lang="es-AR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Sharapova</a:t>
            </a:r>
            <a:r>
              <a:rPr kumimoji="0" lang="es-A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kumimoji="0" lang="en-GB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algn="l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s-A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____________________________________________________</a:t>
            </a:r>
            <a:endParaRPr kumimoji="0" lang="en-GB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>
              <a:lnSpc>
                <a:spcPts val="2000"/>
              </a:lnSpc>
            </a:pPr>
            <a:r>
              <a:rPr lang="es-AR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9  </a:t>
            </a:r>
            <a:r>
              <a:rPr lang="es-AR" altLang="en-U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D’où</a:t>
            </a:r>
            <a:r>
              <a:rPr lang="es-AR" altLang="en-U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AR" altLang="en-U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est</a:t>
            </a:r>
            <a:r>
              <a:rPr lang="es-AR" altLang="en-U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Shakira</a:t>
            </a:r>
            <a:r>
              <a:rPr lang="es-AR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GB" altLang="en-US" sz="1600" dirty="0"/>
          </a:p>
          <a:p>
            <a:pPr marR="0" lvl="0" algn="l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s-A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____________________________________________________</a:t>
            </a:r>
            <a:endParaRPr kumimoji="0" lang="en-GB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>
              <a:lnSpc>
                <a:spcPts val="2000"/>
              </a:lnSpc>
            </a:pPr>
            <a:r>
              <a:rPr lang="es-AR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10 </a:t>
            </a:r>
            <a:r>
              <a:rPr lang="es-AR" altLang="en-U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Quelles</a:t>
            </a:r>
            <a:r>
              <a:rPr lang="es-AR" altLang="en-U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AR" altLang="en-U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langues</a:t>
            </a:r>
            <a:r>
              <a:rPr lang="es-AR" altLang="en-U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parle Shakira</a:t>
            </a:r>
            <a:r>
              <a:rPr lang="es-AR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GB" altLang="en-US" sz="1600" dirty="0"/>
          </a:p>
          <a:p>
            <a:pPr marR="0" lvl="0" algn="l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s-A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__________________________________________________</a:t>
            </a:r>
            <a:endParaRPr kumimoji="0" lang="es-AR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>
                <a:solidFill>
                  <a:schemeClr val="tx1"/>
                </a:solidFill>
              </a:rPr>
              <a:t>4</a:t>
            </a:r>
            <a:r>
              <a:rPr lang="en-GB" b="1" dirty="0" smtClean="0">
                <a:solidFill>
                  <a:schemeClr val="tx1"/>
                </a:solidFill>
              </a:rPr>
              <a:t>5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37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16710" y="1090163"/>
            <a:ext cx="6318965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J’habite</a:t>
            </a:r>
            <a:r>
              <a:rPr kumimoji="0" lang="es-E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E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dans</a:t>
            </a:r>
            <a:r>
              <a:rPr kumimoji="0" lang="es-E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une </a:t>
            </a:r>
            <a:r>
              <a:rPr kumimoji="0" lang="es-E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ville</a:t>
            </a:r>
            <a:r>
              <a:rPr kumimoji="0" lang="es-E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altLang="en-U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très</a:t>
            </a:r>
            <a:r>
              <a:rPr lang="es-ES" altLang="en-U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altLang="en-U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touristique</a:t>
            </a:r>
            <a:r>
              <a:rPr lang="es-ES" altLang="en-U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et </a:t>
            </a:r>
            <a:r>
              <a:rPr lang="es-ES" altLang="en-U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jolie</a:t>
            </a:r>
            <a:r>
              <a:rPr lang="es-ES" altLang="en-U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. Ce </a:t>
            </a:r>
            <a:r>
              <a:rPr lang="es-ES" altLang="en-U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n’est</a:t>
            </a:r>
            <a:r>
              <a:rPr lang="es-ES" altLang="en-U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altLang="en-U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pas</a:t>
            </a:r>
            <a:r>
              <a:rPr lang="es-ES" altLang="en-U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altLang="en-U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tranquille</a:t>
            </a:r>
            <a:r>
              <a:rPr lang="es-ES" altLang="en-U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. Elle </a:t>
            </a:r>
            <a:r>
              <a:rPr lang="es-ES" altLang="en-U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est</a:t>
            </a:r>
            <a:r>
              <a:rPr lang="es-ES" altLang="en-U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grande et </a:t>
            </a:r>
            <a:r>
              <a:rPr lang="es-ES" altLang="en-U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assez</a:t>
            </a:r>
            <a:r>
              <a:rPr lang="es-ES" altLang="en-U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altLang="en-U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ancienne</a:t>
            </a:r>
            <a:r>
              <a:rPr lang="es-ES" altLang="en-U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altLang="en-U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avec</a:t>
            </a:r>
            <a:r>
              <a:rPr lang="es-ES" altLang="en-U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une región </a:t>
            </a:r>
            <a:r>
              <a:rPr lang="es-ES" altLang="en-U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industrielle</a:t>
            </a:r>
            <a:r>
              <a:rPr lang="es-ES" altLang="en-U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s-ES" altLang="en-U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Dans</a:t>
            </a:r>
            <a:r>
              <a:rPr lang="es-ES" altLang="en-U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la </a:t>
            </a:r>
            <a:r>
              <a:rPr lang="es-ES" altLang="en-U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ville</a:t>
            </a:r>
            <a:r>
              <a:rPr lang="es-ES" altLang="en-U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altLang="en-U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il</a:t>
            </a:r>
            <a:r>
              <a:rPr lang="es-ES" altLang="en-U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y a un </a:t>
            </a:r>
            <a:r>
              <a:rPr lang="es-ES" altLang="en-U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supermarché</a:t>
            </a:r>
            <a:r>
              <a:rPr lang="es-ES" altLang="en-U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altLang="en-U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où</a:t>
            </a:r>
            <a:r>
              <a:rPr lang="es-ES" altLang="en-U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altLang="en-U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j’achète</a:t>
            </a:r>
            <a:r>
              <a:rPr lang="es-ES" altLang="en-U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la </a:t>
            </a:r>
            <a:r>
              <a:rPr lang="es-ES" altLang="en-U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nourriture</a:t>
            </a:r>
            <a:r>
              <a:rPr lang="es-ES" altLang="en-U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. Les </a:t>
            </a:r>
            <a:r>
              <a:rPr lang="es-ES" altLang="en-U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jeudis</a:t>
            </a:r>
            <a:r>
              <a:rPr lang="es-ES" altLang="en-U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et </a:t>
            </a:r>
            <a:r>
              <a:rPr lang="es-ES" altLang="en-U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samedis</a:t>
            </a:r>
            <a:r>
              <a:rPr lang="es-ES" altLang="en-U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, sur la place, </a:t>
            </a:r>
            <a:r>
              <a:rPr lang="es-ES" altLang="en-U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il</a:t>
            </a:r>
            <a:r>
              <a:rPr lang="es-ES" altLang="en-U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y a un marché </a:t>
            </a:r>
            <a:r>
              <a:rPr lang="es-ES" altLang="en-U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où</a:t>
            </a:r>
            <a:r>
              <a:rPr lang="es-ES" altLang="en-U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altLang="en-U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on</a:t>
            </a:r>
            <a:r>
              <a:rPr lang="es-ES" altLang="en-U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altLang="en-U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vend</a:t>
            </a:r>
            <a:r>
              <a:rPr lang="es-ES" altLang="en-U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des </a:t>
            </a:r>
            <a:r>
              <a:rPr lang="es-ES" altLang="en-U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fruits</a:t>
            </a:r>
            <a:r>
              <a:rPr lang="es-ES" altLang="en-U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et des </a:t>
            </a:r>
            <a:r>
              <a:rPr lang="es-ES" altLang="en-U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légumes</a:t>
            </a:r>
            <a:r>
              <a:rPr lang="es-ES" altLang="en-U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kumimoji="0" lang="es-E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s-E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Il</a:t>
            </a:r>
            <a:r>
              <a:rPr kumimoji="0" lang="es-E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y a un </a:t>
            </a:r>
            <a:r>
              <a:rPr kumimoji="0" lang="es-E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stade</a:t>
            </a:r>
            <a:r>
              <a:rPr kumimoji="0" lang="es-E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et un centre </a:t>
            </a:r>
            <a:r>
              <a:rPr kumimoji="0" lang="es-E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sportif</a:t>
            </a:r>
            <a:r>
              <a:rPr kumimoji="0" lang="es-E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E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qui</a:t>
            </a:r>
            <a:r>
              <a:rPr kumimoji="0" lang="es-E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E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est</a:t>
            </a:r>
            <a:r>
              <a:rPr kumimoji="0" lang="es-E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E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très</a:t>
            </a:r>
            <a:r>
              <a:rPr kumimoji="0" lang="es-E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E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important</a:t>
            </a:r>
            <a:r>
              <a:rPr kumimoji="0" lang="es-E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E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pour</a:t>
            </a:r>
            <a:r>
              <a:rPr kumimoji="0" lang="es-E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E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moi</a:t>
            </a:r>
            <a:r>
              <a:rPr kumimoji="0" lang="es-E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parce que </a:t>
            </a:r>
            <a:r>
              <a:rPr kumimoji="0" lang="es-E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j’adore</a:t>
            </a:r>
            <a:r>
              <a:rPr kumimoji="0" lang="es-E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le sport. </a:t>
            </a:r>
            <a:r>
              <a:rPr kumimoji="0" lang="es-E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Ici</a:t>
            </a:r>
            <a:r>
              <a:rPr kumimoji="0" lang="es-E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je</a:t>
            </a:r>
            <a:r>
              <a:rPr kumimoji="0" lang="es-ES" alt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ES" altLang="en-US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joue</a:t>
            </a:r>
            <a:r>
              <a:rPr kumimoji="0" lang="es-ES" alt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ES" altLang="en-US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au</a:t>
            </a:r>
            <a:r>
              <a:rPr kumimoji="0" lang="es-ES" alt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ES" altLang="en-US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foot</a:t>
            </a:r>
            <a:r>
              <a:rPr kumimoji="0" lang="es-ES" alt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et </a:t>
            </a:r>
            <a:r>
              <a:rPr kumimoji="0" lang="es-ES" altLang="en-US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au</a:t>
            </a:r>
            <a:r>
              <a:rPr kumimoji="0" lang="es-ES" alt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ES" altLang="en-US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tennis</a:t>
            </a:r>
            <a:r>
              <a:rPr kumimoji="0" lang="es-ES" alt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kumimoji="0" lang="es-ES" altLang="en-US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Il</a:t>
            </a:r>
            <a:r>
              <a:rPr kumimoji="0" lang="es-ES" alt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y a </a:t>
            </a:r>
            <a:r>
              <a:rPr kumimoji="0" lang="es-ES" altLang="en-US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aussi</a:t>
            </a:r>
            <a:r>
              <a:rPr kumimoji="0" lang="es-ES" alt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une </a:t>
            </a:r>
            <a:r>
              <a:rPr kumimoji="0" lang="es-ES" altLang="en-US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piscine</a:t>
            </a:r>
            <a:r>
              <a:rPr kumimoji="0" lang="es-ES" alt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ES" altLang="en-US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où</a:t>
            </a:r>
            <a:r>
              <a:rPr kumimoji="0" lang="es-ES" alt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je </a:t>
            </a:r>
            <a:r>
              <a:rPr kumimoji="0" lang="es-ES" altLang="en-US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fais</a:t>
            </a:r>
            <a:r>
              <a:rPr kumimoji="0" lang="es-ES" alt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altLang="en-U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de la </a:t>
            </a:r>
            <a:r>
              <a:rPr lang="es-ES" altLang="en-U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natation</a:t>
            </a:r>
            <a:r>
              <a:rPr lang="es-ES" altLang="en-U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kumimoji="0" lang="es-E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s-E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Je </a:t>
            </a:r>
            <a:r>
              <a:rPr kumimoji="0" lang="es-E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sors</a:t>
            </a:r>
            <a:r>
              <a:rPr kumimoji="0" lang="es-E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E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avec</a:t>
            </a:r>
            <a:r>
              <a:rPr kumimoji="0" lang="es-E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altLang="en-U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mes </a:t>
            </a:r>
            <a:r>
              <a:rPr lang="es-ES" altLang="en-U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amis</a:t>
            </a:r>
            <a:r>
              <a:rPr lang="es-ES" altLang="en-U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s-ES" altLang="en-U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Nous</a:t>
            </a:r>
            <a:r>
              <a:rPr lang="es-ES" altLang="en-U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altLang="en-U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faisons</a:t>
            </a:r>
            <a:r>
              <a:rPr lang="es-ES" altLang="en-U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du shopping </a:t>
            </a:r>
            <a:r>
              <a:rPr lang="es-ES" altLang="en-U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au</a:t>
            </a:r>
            <a:r>
              <a:rPr lang="es-ES" altLang="en-U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centre </a:t>
            </a:r>
            <a:r>
              <a:rPr lang="es-ES" altLang="en-U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commercial</a:t>
            </a:r>
            <a:r>
              <a:rPr lang="es-ES" altLang="en-U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s-ES" altLang="en-U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Il</a:t>
            </a:r>
            <a:r>
              <a:rPr lang="es-ES" altLang="en-U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y a </a:t>
            </a:r>
            <a:r>
              <a:rPr lang="es-ES" altLang="en-U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beaucoup</a:t>
            </a:r>
            <a:r>
              <a:rPr lang="es-ES" altLang="en-U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s-ES" altLang="en-U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magasins</a:t>
            </a:r>
            <a:r>
              <a:rPr lang="es-ES" altLang="en-U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altLang="en-U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différents</a:t>
            </a:r>
            <a:r>
              <a:rPr lang="es-ES" altLang="en-U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altLang="en-U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comme</a:t>
            </a:r>
            <a:r>
              <a:rPr lang="es-ES" altLang="en-U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Zara </a:t>
            </a:r>
            <a:r>
              <a:rPr lang="es-ES" altLang="en-U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ou</a:t>
            </a:r>
            <a:r>
              <a:rPr lang="es-ES" altLang="en-U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Top Shop. En plus, </a:t>
            </a:r>
            <a:r>
              <a:rPr lang="es-ES" altLang="en-U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dans</a:t>
            </a:r>
            <a:r>
              <a:rPr lang="es-ES" altLang="en-U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le centre </a:t>
            </a:r>
            <a:r>
              <a:rPr lang="es-ES" altLang="en-U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commercial</a:t>
            </a:r>
            <a:r>
              <a:rPr lang="es-ES" altLang="en-U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altLang="en-U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il</a:t>
            </a:r>
            <a:r>
              <a:rPr lang="es-ES" altLang="en-U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y a un cinema.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kumimoji="0" lang="es-E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s-E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Pour</a:t>
            </a:r>
            <a:r>
              <a:rPr kumimoji="0" lang="es-E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les </a:t>
            </a:r>
            <a:r>
              <a:rPr kumimoji="0" lang="es-E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touristes</a:t>
            </a:r>
            <a:r>
              <a:rPr kumimoji="0" lang="es-E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s-E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il</a:t>
            </a:r>
            <a:r>
              <a:rPr kumimoji="0" lang="es-E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y a </a:t>
            </a:r>
            <a:r>
              <a:rPr kumimoji="0" lang="es-E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beaucoup</a:t>
            </a:r>
            <a:r>
              <a:rPr kumimoji="0" lang="es-E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s-ES" altLang="en-U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musées</a:t>
            </a:r>
            <a:r>
              <a:rPr lang="es-ES" altLang="en-U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, restaurants et une </a:t>
            </a:r>
            <a:r>
              <a:rPr lang="es-ES" altLang="en-U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arène</a:t>
            </a:r>
            <a:r>
              <a:rPr lang="es-ES" altLang="en-U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s-ES" altLang="en-U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Il</a:t>
            </a:r>
            <a:r>
              <a:rPr lang="es-ES" altLang="en-U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y a </a:t>
            </a:r>
            <a:r>
              <a:rPr lang="es-ES" altLang="en-U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aussi</a:t>
            </a:r>
            <a:r>
              <a:rPr lang="es-ES" altLang="en-U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un </a:t>
            </a:r>
            <a:r>
              <a:rPr lang="es-ES" altLang="en-U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château</a:t>
            </a:r>
            <a:r>
              <a:rPr lang="es-ES" altLang="en-U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altLang="en-U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très</a:t>
            </a:r>
            <a:r>
              <a:rPr lang="es-ES" altLang="en-U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altLang="en-U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historique</a:t>
            </a:r>
            <a:r>
              <a:rPr lang="es-ES" altLang="en-U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kumimoji="0" lang="es-E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s-E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Le </a:t>
            </a:r>
            <a:r>
              <a:rPr kumimoji="0" lang="es-E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transport</a:t>
            </a:r>
            <a:r>
              <a:rPr kumimoji="0" lang="es-E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E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dans</a:t>
            </a:r>
            <a:r>
              <a:rPr kumimoji="0" lang="es-E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la </a:t>
            </a:r>
            <a:r>
              <a:rPr kumimoji="0" lang="es-E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ville</a:t>
            </a:r>
            <a:r>
              <a:rPr kumimoji="0" lang="es-E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E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est</a:t>
            </a:r>
            <a:r>
              <a:rPr kumimoji="0" lang="es-E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E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très</a:t>
            </a:r>
            <a:r>
              <a:rPr kumimoji="0" lang="es-E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E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moderne</a:t>
            </a:r>
            <a:r>
              <a:rPr kumimoji="0" lang="es-E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kumimoji="0" lang="es-E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Il</a:t>
            </a:r>
            <a:r>
              <a:rPr kumimoji="0" lang="es-E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y a une </a:t>
            </a:r>
            <a:r>
              <a:rPr kumimoji="0" lang="es-E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gare</a:t>
            </a:r>
            <a:r>
              <a:rPr kumimoji="0" lang="es-E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et une </a:t>
            </a:r>
            <a:r>
              <a:rPr kumimoji="0" lang="es-E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gare</a:t>
            </a:r>
            <a:r>
              <a:rPr kumimoji="0" lang="es-E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E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routière</a:t>
            </a:r>
            <a:r>
              <a:rPr kumimoji="0" lang="es-E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kumimoji="0" lang="es-E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Vers</a:t>
            </a:r>
            <a:r>
              <a:rPr kumimoji="0" lang="es-E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E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ma</a:t>
            </a:r>
            <a:r>
              <a:rPr kumimoji="0" lang="es-E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E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ville</a:t>
            </a:r>
            <a:r>
              <a:rPr kumimoji="0" lang="es-E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s-E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il</a:t>
            </a:r>
            <a:r>
              <a:rPr kumimoji="0" lang="es-E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y a une </a:t>
            </a:r>
            <a:r>
              <a:rPr lang="es-ES" altLang="en-US" sz="1600" dirty="0" err="1">
                <a:ea typeface="Times New Roman" panose="02020603050405020304" pitchFamily="18" charset="0"/>
                <a:cs typeface="Arial" panose="020B0604020202020204" pitchFamily="34" charset="0"/>
              </a:rPr>
              <a:t>j</a:t>
            </a:r>
            <a:r>
              <a:rPr kumimoji="0" lang="es-E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olie</a:t>
            </a:r>
            <a:r>
              <a:rPr kumimoji="0" lang="es-E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E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plage</a:t>
            </a:r>
            <a:r>
              <a:rPr kumimoji="0" lang="es-E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À</a:t>
            </a:r>
            <a:r>
              <a:rPr kumimoji="0" lang="es-ES" alt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la </a:t>
            </a:r>
            <a:r>
              <a:rPr kumimoji="0" lang="es-ES" altLang="en-US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plage</a:t>
            </a:r>
            <a:r>
              <a:rPr kumimoji="0" lang="es-ES" alt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je </a:t>
            </a:r>
            <a:r>
              <a:rPr kumimoji="0" lang="es-ES" altLang="en-US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fais</a:t>
            </a:r>
            <a:r>
              <a:rPr kumimoji="0" lang="es-ES" alt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de la </a:t>
            </a:r>
            <a:r>
              <a:rPr kumimoji="0" lang="es-ES" altLang="en-US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natation</a:t>
            </a:r>
            <a:r>
              <a:rPr kumimoji="0" lang="es-ES" alt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et je </a:t>
            </a:r>
            <a:r>
              <a:rPr kumimoji="0" lang="es-ES" altLang="en-US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joue</a:t>
            </a:r>
            <a:r>
              <a:rPr kumimoji="0" lang="es-ES" alt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ES" altLang="en-US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au</a:t>
            </a:r>
            <a:r>
              <a:rPr kumimoji="0" lang="es-ES" alt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ES" altLang="en-US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volley</a:t>
            </a:r>
            <a:r>
              <a:rPr kumimoji="0" lang="es-ES" alt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230585"/>
              </p:ext>
            </p:extLst>
          </p:nvPr>
        </p:nvGraphicFramePr>
        <p:xfrm>
          <a:off x="426753" y="6534394"/>
          <a:ext cx="6172200" cy="21945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543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613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err="1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Anglais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512" marR="605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French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512" marR="605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Anglais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512" marR="605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French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512" marR="60512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82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512" marR="605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512" marR="605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512" marR="605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512" marR="60512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82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512" marR="605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512" marR="605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512" marR="605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512" marR="60512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82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512" marR="605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512" marR="605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512" marR="605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512" marR="60512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82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512" marR="605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512" marR="605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512" marR="605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512" marR="60512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82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512" marR="605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512" marR="605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512" marR="605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512" marR="60512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82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512" marR="605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512" marR="605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512" marR="605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512" marR="60512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82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512" marR="605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512" marR="605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512" marR="605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512" marR="60512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82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512" marR="605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512" marR="605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512" marR="605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512" marR="60512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7128" y="7874"/>
            <a:ext cx="8374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Révisions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510082"/>
            <a:ext cx="683055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en-GB" altLang="en-US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kumimoji="0" lang="en-GB" alt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Find</a:t>
            </a:r>
            <a:r>
              <a:rPr kumimoji="0" lang="en-GB" altLang="en-US" b="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places in the town and write them into the table in French and in English</a:t>
            </a:r>
            <a:r>
              <a:rPr lang="en-GB" altLang="en-US" dirty="0">
                <a:ea typeface="Times New Roman" panose="02020603050405020304" pitchFamily="18" charset="0"/>
                <a:cs typeface="Arial" panose="020B0604020202020204" pitchFamily="34" charset="0"/>
              </a:rPr>
              <a:t>. (e.g. un </a:t>
            </a:r>
            <a:r>
              <a:rPr lang="en-GB" alt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supermarché</a:t>
            </a:r>
            <a:r>
              <a:rPr lang="en-GB" altLang="en-US" dirty="0">
                <a:ea typeface="Times New Roman" panose="02020603050405020304" pitchFamily="18" charset="0"/>
                <a:cs typeface="Arial" panose="020B0604020202020204" pitchFamily="34" charset="0"/>
              </a:rPr>
              <a:t> – a supermarket) </a:t>
            </a:r>
            <a:endParaRPr kumimoji="0" lang="en-GB" altLang="en-US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6632" y="1468276"/>
            <a:ext cx="4411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6632" y="2782671"/>
            <a:ext cx="4411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6632" y="3773900"/>
            <a:ext cx="4411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6632" y="4625456"/>
            <a:ext cx="4411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7577" y="5580112"/>
            <a:ext cx="4411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>
                <a:solidFill>
                  <a:schemeClr val="tx1"/>
                </a:solidFill>
              </a:rPr>
              <a:t>4</a:t>
            </a:r>
            <a:r>
              <a:rPr lang="en-GB" b="1" dirty="0" smtClean="0">
                <a:solidFill>
                  <a:schemeClr val="tx1"/>
                </a:solidFill>
              </a:rPr>
              <a:t>6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99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317018"/>
              </p:ext>
            </p:extLst>
          </p:nvPr>
        </p:nvGraphicFramePr>
        <p:xfrm>
          <a:off x="155376" y="500498"/>
          <a:ext cx="6172200" cy="19507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756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965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4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04" marR="624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old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04" marR="62404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4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04" marR="624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big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04" marR="62404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4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04" marR="624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historical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04" marR="62404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4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04" marR="624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industrial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04" marR="62404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4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04" marR="624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important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04" marR="62404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4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04" marR="624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modern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04" marR="62404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4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04" marR="624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quiet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04" marR="62404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4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04" marR="624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pretty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04" marR="62404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42911" y="20283"/>
            <a:ext cx="68305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43400" algn="l"/>
              </a:tabLst>
            </a:pPr>
            <a:r>
              <a:rPr kumimoji="0" lang="en-GB" altLang="en-US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 </a:t>
            </a:r>
            <a:r>
              <a:rPr kumimoji="0" lang="en-GB" alt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Find these adjectives in the text</a:t>
            </a:r>
            <a:r>
              <a:rPr kumimoji="0" lang="en-GB" altLang="en-US" b="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and complete the table.</a:t>
            </a:r>
            <a:endParaRPr kumimoji="0" lang="en-GB" altLang="en-US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2911" y="2771800"/>
            <a:ext cx="68305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43400" algn="l"/>
              </a:tabLst>
            </a:pPr>
            <a:r>
              <a:rPr kumimoji="0" lang="en-GB" altLang="en-US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 </a:t>
            </a:r>
            <a:r>
              <a:rPr kumimoji="0" lang="en-GB" alt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Find these high-frequency words and complete the table</a:t>
            </a:r>
            <a:r>
              <a:rPr kumimoji="0" lang="en-GB" altLang="en-US" b="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en-GB" altLang="en-US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104327"/>
              </p:ext>
            </p:extLst>
          </p:nvPr>
        </p:nvGraphicFramePr>
        <p:xfrm>
          <a:off x="142911" y="3233465"/>
          <a:ext cx="6172200" cy="29260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756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965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4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04" marR="624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very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04" marR="62404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4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04" marR="624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quite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04" marR="62404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4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04" marR="624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with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04" marR="62404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4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04" marR="624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there is</a:t>
                      </a:r>
                      <a:r>
                        <a:rPr lang="en-GB" sz="16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/ there are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04" marR="62404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4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04" marR="624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where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04" marR="62404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4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04" marR="624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which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04" marR="62404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4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04" marR="624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because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04" marR="62404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4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04" marR="624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here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04" marR="62404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4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04" marR="624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also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04" marR="62404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4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04" marR="624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like / as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04" marR="62404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4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04" marR="624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for 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04" marR="62404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4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04" marR="624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near to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404" marR="62404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7448" y="6084168"/>
            <a:ext cx="683055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43400" algn="l"/>
              </a:tabLst>
            </a:pPr>
            <a:r>
              <a:rPr kumimoji="0" lang="en-GB" altLang="en-US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 </a:t>
            </a:r>
            <a:r>
              <a:rPr kumimoji="0" lang="en-GB" alt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Write a</a:t>
            </a:r>
            <a:r>
              <a:rPr kumimoji="0" lang="en-GB" altLang="en-US" b="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short paragraph about your town.  Use some of the words you have found in this text.</a:t>
            </a:r>
            <a:endParaRPr kumimoji="0" lang="en-GB" altLang="en-US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3217" y="6732240"/>
            <a:ext cx="65984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chemeClr val="tx1"/>
                </a:solidFill>
              </a:rPr>
              <a:t>47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31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88640" y="684127"/>
          <a:ext cx="2448272" cy="7995752"/>
        </p:xfrm>
        <a:graphic>
          <a:graphicData uri="http://schemas.openxmlformats.org/drawingml/2006/table">
            <a:tbl>
              <a:tblPr/>
              <a:tblGrid>
                <a:gridCol w="6120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20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20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20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9756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at + town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756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dit</a:t>
                      </a: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said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756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eux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(to) them, you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756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has, have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756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lui</a:t>
                      </a: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elle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(to) him, her, you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756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moi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(to) me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756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 nous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(to) us, ourselves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756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GB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order to, for (ends)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7560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GB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lors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so, thus, like this, like that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756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</a:t>
                      </a: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 / years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756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près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after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756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GB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ujourd’hui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today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756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GB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utre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other, another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756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GB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utres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others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756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GB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vait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there was, there were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9756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GB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vant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before, earlier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9756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avec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9756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beaucoup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much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9756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bien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well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9756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bon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9756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“bon, bah, </a:t>
                      </a:r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alors</a:t>
                      </a: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"well,"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9756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ç</a:t>
                      </a:r>
                      <a:r>
                        <a:rPr lang="en-GB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that /this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9756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GB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eux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-ci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these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9756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ceux-là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these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9756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chaque</a:t>
                      </a: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each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9756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choses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things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9756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</a:t>
                      </a: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as, like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9756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how(?)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9756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contre</a:t>
                      </a: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against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19756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GB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’abord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first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  <a:tr h="19756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dans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in, on, into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0"/>
                  </a:ext>
                </a:extLst>
              </a:tr>
              <a:tr h="197560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</a:t>
                      </a: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la/ du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the, from the, by the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31"/>
                  </a:ext>
                </a:extLst>
              </a:tr>
              <a:tr h="19756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of, from, by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2"/>
                  </a:ext>
                </a:extLst>
              </a:tr>
              <a:tr h="19756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GB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epuis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from, since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3"/>
                  </a:ext>
                </a:extLst>
              </a:tr>
              <a:tr h="19756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GB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eux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two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4"/>
                  </a:ext>
                </a:extLst>
              </a:tr>
              <a:tr h="19756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ire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say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5"/>
                  </a:ext>
                </a:extLst>
              </a:tr>
              <a:tr h="19756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GB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says, say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6"/>
                  </a:ext>
                </a:extLst>
              </a:tr>
              <a:tr h="19756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GB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lle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she, her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7"/>
                  </a:ext>
                </a:extLst>
              </a:tr>
              <a:tr h="19756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GB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plus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besides, in addition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8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564904" y="715111"/>
          <a:ext cx="3168352" cy="7704840"/>
        </p:xfrm>
        <a:graphic>
          <a:graphicData uri="http://schemas.openxmlformats.org/drawingml/2006/table">
            <a:tbl>
              <a:tblPr/>
              <a:tblGrid>
                <a:gridCol w="7920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9262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GB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nsuite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then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262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entre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between, among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262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GB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nvers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toward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262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is, are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262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262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</a:t>
                      </a:r>
                      <a:r>
                        <a:rPr lang="en-GB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tait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was, were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262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</a:t>
                      </a:r>
                      <a:r>
                        <a:rPr lang="en-GB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tait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was, were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262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</a:t>
                      </a:r>
                      <a:r>
                        <a:rPr lang="en-GB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tat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262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GB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xemple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262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aire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make, to do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262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ait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make(s), do(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262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emme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woman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262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GB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orme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way / form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262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rance </a:t>
                      </a: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France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262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général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general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9262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ens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9262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GB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ouvernement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government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9262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grand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big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9262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omme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9262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Ici</a:t>
                      </a: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here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9262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 a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there is, there are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9262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ls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peuvent</a:t>
                      </a: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they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9262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ls</a:t>
                      </a: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</a:t>
                      </a:r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eux</a:t>
                      </a: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they, them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9262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  <a:r>
                        <a:rPr lang="en-GB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’ai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have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9262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  <a:r>
                        <a:rPr lang="en-GB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amais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never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9262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 crois que 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believe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9262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</a:t>
                      </a:r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peux</a:t>
                      </a: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9262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our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day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9262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jours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days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19262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  <a:r>
                        <a:rPr lang="en-GB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usqu’à</a:t>
                      </a:r>
                      <a:r>
                        <a:rPr lang="en-GB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until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  <a:tr h="19262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a/le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0"/>
                  </a:ext>
                </a:extLst>
              </a:tr>
              <a:tr h="19262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 the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1"/>
                  </a:ext>
                </a:extLst>
              </a:tr>
              <a:tr h="19262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2"/>
                  </a:ext>
                </a:extLst>
              </a:tr>
              <a:tr h="19262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ieu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3"/>
                  </a:ext>
                </a:extLst>
              </a:tr>
              <a:tr h="19262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lui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he, him</a:t>
                      </a: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4"/>
                  </a:ext>
                </a:extLst>
              </a:tr>
              <a:tr h="19262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GB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aintenant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now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5"/>
                  </a:ext>
                </a:extLst>
              </a:tr>
              <a:tr h="19262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GB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ais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but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6"/>
                  </a:ext>
                </a:extLst>
              </a:tr>
              <a:tr h="19262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maison</a:t>
                      </a: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house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7"/>
                  </a:ext>
                </a:extLst>
              </a:tr>
              <a:tr h="19262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GB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algré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although, even though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8"/>
                  </a:ext>
                </a:extLst>
              </a:tr>
              <a:tr h="19262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même</a:t>
                      </a: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same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9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4693133" y="755576"/>
          <a:ext cx="3384375" cy="7216776"/>
        </p:xfrm>
        <a:graphic>
          <a:graphicData uri="http://schemas.openxmlformats.org/drawingml/2006/table">
            <a:tbl>
              <a:tblPr/>
              <a:tblGrid>
                <a:gridCol w="6768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68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768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768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68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0046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GB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ieux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better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046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GB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oi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46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GB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oins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less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046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moment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moment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046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on/ma/</a:t>
                      </a:r>
                      <a:r>
                        <a:rPr lang="en-GB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046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onde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world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046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…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nor, neither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046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046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ous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we, us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046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ont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have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046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046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GB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ù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where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046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GB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arce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because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046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partie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part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046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pays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country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046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endant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during, for (time)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0046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endant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while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0046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personnes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people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0046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GB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little 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0046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lus </a:t>
                      </a: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grand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bigger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0046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lus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0046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lus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vieux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older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0046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GB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olitique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politics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20046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GB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ouvoir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be able to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20046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presque</a:t>
                      </a: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almost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20046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GB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uis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then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20046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quand</a:t>
                      </a: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when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20046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that, than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20046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r>
                        <a:rPr lang="en-GB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uel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(les)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what(?)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20046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r>
                        <a:rPr lang="en-GB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uelquechose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something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  <a:tr h="20046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r>
                        <a:rPr lang="en-GB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uelques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some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0"/>
                  </a:ext>
                </a:extLst>
              </a:tr>
              <a:tr h="20046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GB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ien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nothing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1"/>
                  </a:ext>
                </a:extLst>
              </a:tr>
              <a:tr h="20046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himself, herself, itself,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2"/>
                  </a:ext>
                </a:extLst>
              </a:tr>
              <a:tr h="20046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GB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ont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3"/>
                  </a:ext>
                </a:extLst>
              </a:tr>
              <a:tr h="20046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GB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rès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very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4"/>
                  </a:ext>
                </a:extLst>
              </a:tr>
              <a:tr h="200466">
                <a:tc gridSpan="5">
                  <a:txBody>
                    <a:bodyPr/>
                    <a:lstStyle/>
                    <a:p>
                      <a:pPr algn="l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35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6385321" y="8679879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47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301122"/>
              </p:ext>
            </p:extLst>
          </p:nvPr>
        </p:nvGraphicFramePr>
        <p:xfrm>
          <a:off x="116632" y="202655"/>
          <a:ext cx="6480720" cy="86172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4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56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713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812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6036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KS2 Programme of Study 2014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 of Year </a:t>
                      </a:r>
                      <a:r>
                        <a:rPr lang="en-GB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1" u="none" strike="noStrike" dirty="0" smtClean="0">
                          <a:effectLst/>
                        </a:rPr>
                        <a:t>(P1 -, =, +)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1618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L1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Listen attentively 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show understanding by</a:t>
                      </a: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joining in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responding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Understand a range of spoken opinions heard in sentences and short texts.</a:t>
                      </a:r>
                      <a:b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Respond to spoken language by ordering cards, identifying positive/negative opinions and by picking out details from short texts.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829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L2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Link the spelling, sound and meaning of words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Anticipate with some accuracy the spelling of new words they hear, by applying their phonics knowledge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7057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S1(a)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Ask and answer questions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Ask / answer about likes and dislikes on a range of topics, opinions on a variety of things, what the weather is like, why places/events are well-known, main details about particular festivals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Quel</a:t>
                      </a:r>
                      <a:r>
                        <a:rPr lang="en-GB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temps fait-</a:t>
                      </a:r>
                      <a:r>
                        <a:rPr lang="en-GB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 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(What's the weather like?)</a:t>
                      </a:r>
                      <a:b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Où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habites-tu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 (Where do you live?)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D’où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viens</a:t>
                      </a:r>
                      <a:r>
                        <a:rPr lang="en-GB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-tu</a:t>
                      </a:r>
                      <a:r>
                        <a:rPr lang="en-GB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 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(Where</a:t>
                      </a:r>
                      <a:r>
                        <a:rPr lang="en-GB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 you come from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)?</a:t>
                      </a:r>
                    </a:p>
                    <a:p>
                      <a:pPr algn="l" rtl="0" fontAlgn="t"/>
                      <a:r>
                        <a:rPr lang="en-GB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Quelles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langues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parles-tu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r>
                        <a:rPr lang="en-GB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(What languages do you speak?) 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Est-</a:t>
                      </a:r>
                      <a:r>
                        <a:rPr lang="en-GB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</a:t>
                      </a:r>
                      <a:r>
                        <a:rPr lang="en-GB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qu’il</a:t>
                      </a:r>
                      <a:r>
                        <a:rPr lang="en-GB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a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...? (Is there...?)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Qu’est</a:t>
                      </a:r>
                      <a:r>
                        <a:rPr lang="en-GB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qu’il</a:t>
                      </a:r>
                      <a:r>
                        <a:rPr lang="en-GB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a …..(What is there…?)</a:t>
                      </a:r>
                      <a:endParaRPr lang="en-GB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t"/>
                      <a:r>
                        <a:rPr lang="en-GB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Où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….? 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(Where is 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…?)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Qu’est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-que </a:t>
                      </a:r>
                      <a:r>
                        <a:rPr lang="en-GB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</a:t>
                      </a:r>
                      <a:r>
                        <a:rPr lang="en-GB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portes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 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(What do 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 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wear?)</a:t>
                      </a:r>
                      <a:b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5" marR="2585" marT="258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6257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S1(b)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Express opinions and respond to those of others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</a:t>
                      </a:r>
                      <a:r>
                        <a:rPr lang="en-GB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aimes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…? 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(Do you like…?)</a:t>
                      </a:r>
                      <a:b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Pourquoi</a:t>
                      </a:r>
                      <a:r>
                        <a:rPr lang="en-GB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aimes-tu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..? 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(Why do you like..?)</a:t>
                      </a:r>
                      <a:b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Qu’est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-que</a:t>
                      </a:r>
                      <a:r>
                        <a:rPr lang="en-GB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</a:t>
                      </a:r>
                      <a:r>
                        <a:rPr lang="en-GB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penses</a:t>
                      </a:r>
                      <a:r>
                        <a:rPr lang="en-GB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…? 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(What do you think of…?)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176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S1©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Ask for clarification and help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Signal</a:t>
                      </a:r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s-E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problem</a:t>
                      </a:r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 Monsieur/ madame </a:t>
                      </a:r>
                      <a:r>
                        <a:rPr lang="es-E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j’ai</a:t>
                      </a:r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 </a:t>
                      </a:r>
                      <a:r>
                        <a:rPr lang="es-E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problème</a:t>
                      </a:r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  <a:p>
                      <a:pPr algn="l" rtl="0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Ask </a:t>
                      </a:r>
                      <a:r>
                        <a:rPr lang="es-E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help</a:t>
                      </a:r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es-E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give</a:t>
                      </a:r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s-E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detail</a:t>
                      </a:r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s-E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Pouvez-vous</a:t>
                      </a:r>
                      <a:r>
                        <a:rPr lang="es-E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m’aider</a:t>
                      </a:r>
                      <a:r>
                        <a:rPr lang="es-E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avec</a:t>
                      </a:r>
                      <a:r>
                        <a:rPr lang="es-E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..(</a:t>
                      </a:r>
                      <a:r>
                        <a:rPr lang="es-E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numéro</a:t>
                      </a:r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2, le</a:t>
                      </a:r>
                      <a:r>
                        <a:rPr lang="es-E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texte</a:t>
                      </a:r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le</a:t>
                      </a:r>
                      <a:r>
                        <a:rPr lang="es-E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dictionnaire</a:t>
                      </a:r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)?</a:t>
                      </a:r>
                      <a:b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Ask </a:t>
                      </a:r>
                      <a:r>
                        <a:rPr lang="es-E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</a:t>
                      </a:r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things</a:t>
                      </a:r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s-E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</a:t>
                      </a:r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-ce que je</a:t>
                      </a:r>
                      <a:r>
                        <a:rPr lang="es-E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peux</a:t>
                      </a:r>
                      <a:r>
                        <a:rPr lang="es-E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travailler</a:t>
                      </a:r>
                      <a:r>
                        <a:rPr lang="es-E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avec</a:t>
                      </a:r>
                      <a:r>
                        <a:rPr lang="es-E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…?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21497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S2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Speak in sentences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Express opinions in sentences using “</a:t>
                      </a:r>
                      <a:r>
                        <a:rPr lang="en-GB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J’aime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 and “</a:t>
                      </a:r>
                      <a:r>
                        <a:rPr lang="en-GB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j’adore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”,  give preferences using ‘”je </a:t>
                      </a:r>
                      <a:r>
                        <a:rPr lang="en-GB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préfère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’ and express reasons for opinions using “</a:t>
                      </a:r>
                      <a:r>
                        <a:rPr lang="en-GB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parce</a:t>
                      </a:r>
                      <a:r>
                        <a:rPr lang="en-GB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que </a:t>
                      </a:r>
                      <a:r>
                        <a:rPr lang="en-GB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c’est</a:t>
                      </a:r>
                      <a:r>
                        <a:rPr lang="en-GB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</a:t>
                      </a:r>
                      <a:r>
                        <a:rPr lang="en-GB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</a:t>
                      </a:r>
                      <a:r>
                        <a:rPr lang="en-GB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sont</a:t>
                      </a:r>
                      <a:r>
                        <a:rPr lang="en-GB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adjectives”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the 3rd person of key verbs to say what 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people do.</a:t>
                      </a:r>
                    </a:p>
                    <a:p>
                      <a:pPr algn="l" rtl="0" fontAlgn="ctr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talk about the weather. </a:t>
                      </a:r>
                    </a:p>
                    <a:p>
                      <a:pPr algn="l" rtl="0" fontAlgn="ctr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say where you live. Talk about your town.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3821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S3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Describe people, places, things and actions orally (to a range of audiences)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Describe the key geographical features of 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France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Describe where things are </a:t>
                      </a:r>
                      <a:b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Describe the 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where</a:t>
                      </a:r>
                      <a:r>
                        <a:rPr lang="en-GB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you live. To say what you wear.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6385321" y="8679879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47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87920"/>
              </p:ext>
            </p:extLst>
          </p:nvPr>
        </p:nvGraphicFramePr>
        <p:xfrm>
          <a:off x="188640" y="251520"/>
          <a:ext cx="6552728" cy="85893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627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419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9379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R1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read and show understanding of words, phrases and simple texts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Complete gap-fill activities, cloze activities with adjectival agreement, identify the odd one out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408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R2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appreciate stories, songs, poems and rhymes in the language 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French</a:t>
                      </a:r>
                      <a:r>
                        <a:rPr lang="en-GB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film: </a:t>
                      </a:r>
                      <a:r>
                        <a:rPr lang="en-GB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Kirikou</a:t>
                      </a:r>
                      <a:r>
                        <a:rPr lang="en-GB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French poems.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893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R3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read aloud with accurate pronunciation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Pronounce 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</a:t>
                      </a:r>
                      <a:r>
                        <a:rPr lang="en-GB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names 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when 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reading aloud from text or from a 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map. To read a text using knowledge of phonics.</a:t>
                      </a:r>
                      <a:r>
                        <a:rPr lang="en-GB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151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R4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understand new words that are introduced into familiar written material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adjectives of reasons to support opinions, using ‘</a:t>
                      </a:r>
                      <a:r>
                        <a:rPr lang="en-GB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parce</a:t>
                      </a:r>
                      <a:r>
                        <a:rPr lang="en-GB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que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’ 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provide reasons, language for countries, locations, directions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910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R5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a dictionary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a dictionary to research new nouns and adjectives and use them actively in sentences with some degree of accuracy (NB: using a dictionary for verbs will be picked up in secondary).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3893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W1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write words and phrases from memory 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label 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maps 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using </a:t>
                      </a:r>
                      <a:r>
                        <a:rPr lang="en-GB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</a:t>
                      </a:r>
                      <a:r>
                        <a:rPr lang="en-GB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a/ </a:t>
                      </a:r>
                      <a:r>
                        <a:rPr lang="en-GB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</a:t>
                      </a:r>
                      <a:r>
                        <a:rPr lang="en-GB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n’y</a:t>
                      </a:r>
                      <a:r>
                        <a:rPr lang="en-GB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pas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 confidence to write sentences from memory</a:t>
                      </a:r>
                      <a:b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6636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W2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adapt phrases to create new sentences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Write a holiday postcard, adapting a model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b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Write a short text about where you live.</a:t>
                      </a:r>
                      <a:b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Create a conversation</a:t>
                      </a:r>
                      <a:r>
                        <a:rPr lang="en-GB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about yourself.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351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W3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describe people, places, things and actions in writing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Express opinions and giving reasons (from memory)</a:t>
                      </a:r>
                      <a:b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Describe places and compare locations (from memory)</a:t>
                      </a:r>
                      <a:b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8646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G1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Gender of nouns - definite and indefinite articles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Accurate gender and article use, singular and plural (not with 100% consistency but the rules are known and understood).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85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G2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Singular and plural forms of nouns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Some irregular plurals</a:t>
                      </a:r>
                      <a:r>
                        <a:rPr lang="en-GB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learnt.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36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G3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Adjectives (place and agreement)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Agree adjectives in reasons after </a:t>
                      </a:r>
                      <a:r>
                        <a:rPr lang="en-GB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parce</a:t>
                      </a:r>
                      <a:r>
                        <a:rPr lang="en-GB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que </a:t>
                      </a:r>
                      <a:r>
                        <a:rPr lang="en-GB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c’est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</a:t>
                      </a:r>
                      <a:r>
                        <a:rPr lang="en-GB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</a:t>
                      </a:r>
                      <a:r>
                        <a:rPr lang="en-GB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sont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remembering to match number and gender.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8646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G4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Conjugation of key verbs (and making verbs negative)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</a:t>
                      </a:r>
                      <a:r>
                        <a:rPr lang="en-GB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</a:t>
                      </a:r>
                      <a:r>
                        <a:rPr lang="en-GB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a’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the 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verbs </a:t>
                      </a:r>
                      <a:r>
                        <a:rPr lang="en-GB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être</a:t>
                      </a:r>
                      <a:r>
                        <a:rPr lang="en-GB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en-GB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aller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(receptive use of some reflexive verbs)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8726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G5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Connectives and qualifiers, adverbs of time, prepositions of place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subordinating connectives (if, because)</a:t>
                      </a:r>
                      <a:b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(some pupils will be using relative clauses with ‘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qui’ 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which),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85" marR="2585" marT="25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6385321" y="8679879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05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664" y="467544"/>
            <a:ext cx="6120680" cy="8351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smtClean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603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utoShape 12"/>
          <p:cNvSpPr>
            <a:spLocks noChangeArrowheads="1"/>
          </p:cNvSpPr>
          <p:nvPr/>
        </p:nvSpPr>
        <p:spPr bwMode="auto">
          <a:xfrm>
            <a:off x="1798638" y="2209799"/>
            <a:ext cx="3416271" cy="2428875"/>
          </a:xfrm>
          <a:prstGeom prst="wedgeEllipseCallout">
            <a:avLst>
              <a:gd name="adj1" fmla="val 59387"/>
              <a:gd name="adj2" fmla="val -2121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sz="2400" dirty="0" smtClean="0">
                <a:latin typeface="Broadway" panose="04040905080B02020502" pitchFamily="82" charset="0"/>
              </a:rPr>
              <a:t>Je </a:t>
            </a:r>
            <a:r>
              <a:rPr lang="en-GB" sz="2400" dirty="0" err="1" smtClean="0">
                <a:latin typeface="Broadway" panose="04040905080B02020502" pitchFamily="82" charset="0"/>
              </a:rPr>
              <a:t>m’appelle</a:t>
            </a:r>
            <a:r>
              <a:rPr lang="en-GB" sz="2400" dirty="0" smtClean="0">
                <a:latin typeface="Broadway" panose="04040905080B02020502" pitchFamily="82" charset="0"/>
              </a:rPr>
              <a:t> Camille, et </a:t>
            </a:r>
            <a:r>
              <a:rPr lang="en-GB" sz="2400" dirty="0" err="1" smtClean="0">
                <a:latin typeface="Broadway" panose="04040905080B02020502" pitchFamily="82" charset="0"/>
              </a:rPr>
              <a:t>toi</a:t>
            </a:r>
            <a:r>
              <a:rPr lang="en-GB" sz="2400" dirty="0" smtClean="0">
                <a:latin typeface="Broadway" panose="04040905080B02020502" pitchFamily="82" charset="0"/>
              </a:rPr>
              <a:t>, comment </a:t>
            </a:r>
            <a:r>
              <a:rPr lang="en-GB" sz="2400" dirty="0" err="1" smtClean="0">
                <a:latin typeface="Broadway" panose="04040905080B02020502" pitchFamily="82" charset="0"/>
              </a:rPr>
              <a:t>tu</a:t>
            </a:r>
            <a:r>
              <a:rPr lang="en-GB" sz="2400" dirty="0" smtClean="0">
                <a:latin typeface="Broadway" panose="04040905080B02020502" pitchFamily="82" charset="0"/>
              </a:rPr>
              <a:t> </a:t>
            </a:r>
            <a:r>
              <a:rPr lang="en-GB" sz="2400" dirty="0" err="1" smtClean="0">
                <a:latin typeface="Broadway" panose="04040905080B02020502" pitchFamily="82" charset="0"/>
              </a:rPr>
              <a:t>t’appelles</a:t>
            </a:r>
            <a:r>
              <a:rPr lang="en-GB" sz="2400" dirty="0" smtClean="0">
                <a:latin typeface="Broadway" panose="04040905080B02020502" pitchFamily="82" charset="0"/>
              </a:rPr>
              <a:t>? </a:t>
            </a:r>
            <a:endParaRPr lang="en-GB" sz="2400" dirty="0">
              <a:latin typeface="Broadway" panose="04040905080B02020502" pitchFamily="82" charset="0"/>
            </a:endParaRPr>
          </a:p>
        </p:txBody>
      </p:sp>
      <p:grpSp>
        <p:nvGrpSpPr>
          <p:cNvPr id="16387" name="Group 1"/>
          <p:cNvGrpSpPr>
            <a:grpSpLocks/>
          </p:cNvGrpSpPr>
          <p:nvPr/>
        </p:nvGrpSpPr>
        <p:grpSpPr bwMode="auto">
          <a:xfrm>
            <a:off x="357188" y="1571625"/>
            <a:ext cx="1347787" cy="3067050"/>
            <a:chOff x="642910" y="2143116"/>
            <a:chExt cx="1347228" cy="3067191"/>
          </a:xfrm>
        </p:grpSpPr>
        <p:sp>
          <p:nvSpPr>
            <p:cNvPr id="3" name="Oval 2"/>
            <p:cNvSpPr/>
            <p:nvPr/>
          </p:nvSpPr>
          <p:spPr>
            <a:xfrm>
              <a:off x="1771154" y="2709880"/>
              <a:ext cx="214224" cy="14288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842852" y="2352676"/>
              <a:ext cx="999710" cy="928731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437" name="Line 3"/>
            <p:cNvSpPr>
              <a:spLocks noChangeShapeType="1"/>
            </p:cNvSpPr>
            <p:nvPr/>
          </p:nvSpPr>
          <p:spPr bwMode="auto">
            <a:xfrm>
              <a:off x="1368157" y="3281481"/>
              <a:ext cx="45719" cy="78581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438" name="Line 4"/>
            <p:cNvSpPr>
              <a:spLocks noChangeShapeType="1"/>
            </p:cNvSpPr>
            <p:nvPr/>
          </p:nvSpPr>
          <p:spPr bwMode="auto">
            <a:xfrm flipH="1">
              <a:off x="766176" y="3995861"/>
              <a:ext cx="647700" cy="115252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439" name="Line 4"/>
            <p:cNvSpPr>
              <a:spLocks noChangeShapeType="1"/>
            </p:cNvSpPr>
            <p:nvPr/>
          </p:nvSpPr>
          <p:spPr bwMode="auto">
            <a:xfrm>
              <a:off x="1418634" y="4067299"/>
              <a:ext cx="495308" cy="11430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440" name="Line 6"/>
            <p:cNvSpPr>
              <a:spLocks noChangeShapeType="1"/>
            </p:cNvSpPr>
            <p:nvPr/>
          </p:nvSpPr>
          <p:spPr bwMode="auto">
            <a:xfrm flipV="1">
              <a:off x="1342438" y="3495795"/>
              <a:ext cx="647700" cy="2159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441" name="Line 7"/>
            <p:cNvSpPr>
              <a:spLocks noChangeShapeType="1"/>
            </p:cNvSpPr>
            <p:nvPr/>
          </p:nvSpPr>
          <p:spPr bwMode="auto">
            <a:xfrm flipH="1">
              <a:off x="1124951" y="3638671"/>
              <a:ext cx="288925" cy="6477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399833" y="2879750"/>
              <a:ext cx="442729" cy="187334"/>
            </a:xfrm>
            <a:custGeom>
              <a:avLst/>
              <a:gdLst>
                <a:gd name="connsiteX0" fmla="*/ 453766 w 519645"/>
                <a:gd name="connsiteY0" fmla="*/ 178130 h 225412"/>
                <a:gd name="connsiteX1" fmla="*/ 382514 w 519645"/>
                <a:gd name="connsiteY1" fmla="*/ 118754 h 225412"/>
                <a:gd name="connsiteX2" fmla="*/ 311262 w 519645"/>
                <a:gd name="connsiteY2" fmla="*/ 71252 h 225412"/>
                <a:gd name="connsiteX3" fmla="*/ 240010 w 519645"/>
                <a:gd name="connsiteY3" fmla="*/ 11876 h 225412"/>
                <a:gd name="connsiteX4" fmla="*/ 204385 w 519645"/>
                <a:gd name="connsiteY4" fmla="*/ 0 h 225412"/>
                <a:gd name="connsiteX5" fmla="*/ 133133 w 519645"/>
                <a:gd name="connsiteY5" fmla="*/ 11876 h 225412"/>
                <a:gd name="connsiteX6" fmla="*/ 61881 w 519645"/>
                <a:gd name="connsiteY6" fmla="*/ 35626 h 225412"/>
                <a:gd name="connsiteX7" fmla="*/ 26255 w 519645"/>
                <a:gd name="connsiteY7" fmla="*/ 59377 h 225412"/>
                <a:gd name="connsiteX8" fmla="*/ 2504 w 519645"/>
                <a:gd name="connsiteY8" fmla="*/ 95003 h 225412"/>
                <a:gd name="connsiteX9" fmla="*/ 14379 w 519645"/>
                <a:gd name="connsiteY9" fmla="*/ 154380 h 225412"/>
                <a:gd name="connsiteX10" fmla="*/ 85631 w 519645"/>
                <a:gd name="connsiteY10" fmla="*/ 213756 h 225412"/>
                <a:gd name="connsiteX11" fmla="*/ 453766 w 519645"/>
                <a:gd name="connsiteY11" fmla="*/ 178130 h 225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19645" h="225412">
                  <a:moveTo>
                    <a:pt x="453766" y="178130"/>
                  </a:moveTo>
                  <a:cubicBezTo>
                    <a:pt x="503247" y="162296"/>
                    <a:pt x="519645" y="225412"/>
                    <a:pt x="382514" y="118754"/>
                  </a:cubicBezTo>
                  <a:cubicBezTo>
                    <a:pt x="359982" y="101229"/>
                    <a:pt x="331446" y="91436"/>
                    <a:pt x="311262" y="71252"/>
                  </a:cubicBezTo>
                  <a:cubicBezTo>
                    <a:pt x="284996" y="44986"/>
                    <a:pt x="273079" y="28411"/>
                    <a:pt x="240010" y="11876"/>
                  </a:cubicBezTo>
                  <a:cubicBezTo>
                    <a:pt x="228814" y="6278"/>
                    <a:pt x="216260" y="3959"/>
                    <a:pt x="204385" y="0"/>
                  </a:cubicBezTo>
                  <a:cubicBezTo>
                    <a:pt x="180634" y="3959"/>
                    <a:pt x="156492" y="6036"/>
                    <a:pt x="133133" y="11876"/>
                  </a:cubicBezTo>
                  <a:cubicBezTo>
                    <a:pt x="108845" y="17948"/>
                    <a:pt x="61881" y="35626"/>
                    <a:pt x="61881" y="35626"/>
                  </a:cubicBezTo>
                  <a:cubicBezTo>
                    <a:pt x="50006" y="43543"/>
                    <a:pt x="36347" y="49285"/>
                    <a:pt x="26255" y="59377"/>
                  </a:cubicBezTo>
                  <a:cubicBezTo>
                    <a:pt x="16163" y="69469"/>
                    <a:pt x="4274" y="80841"/>
                    <a:pt x="2504" y="95003"/>
                  </a:cubicBezTo>
                  <a:cubicBezTo>
                    <a:pt x="0" y="115031"/>
                    <a:pt x="5352" y="136327"/>
                    <a:pt x="14379" y="154380"/>
                  </a:cubicBezTo>
                  <a:cubicBezTo>
                    <a:pt x="25809" y="177240"/>
                    <a:pt x="65170" y="200116"/>
                    <a:pt x="85631" y="213756"/>
                  </a:cubicBezTo>
                  <a:cubicBezTo>
                    <a:pt x="414177" y="201588"/>
                    <a:pt x="404286" y="193964"/>
                    <a:pt x="453766" y="17813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485522" y="2566998"/>
              <a:ext cx="142816" cy="14288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642910" y="2143116"/>
              <a:ext cx="1153633" cy="536600"/>
            </a:xfrm>
            <a:custGeom>
              <a:avLst/>
              <a:gdLst>
                <a:gd name="connsiteX0" fmla="*/ 225631 w 1153571"/>
                <a:gd name="connsiteY0" fmla="*/ 522515 h 536586"/>
                <a:gd name="connsiteX1" fmla="*/ 154379 w 1153571"/>
                <a:gd name="connsiteY1" fmla="*/ 498764 h 536586"/>
                <a:gd name="connsiteX2" fmla="*/ 95003 w 1153571"/>
                <a:gd name="connsiteY2" fmla="*/ 439387 h 536586"/>
                <a:gd name="connsiteX3" fmla="*/ 35626 w 1153571"/>
                <a:gd name="connsiteY3" fmla="*/ 368135 h 536586"/>
                <a:gd name="connsiteX4" fmla="*/ 0 w 1153571"/>
                <a:gd name="connsiteY4" fmla="*/ 344385 h 536586"/>
                <a:gd name="connsiteX5" fmla="*/ 35626 w 1153571"/>
                <a:gd name="connsiteY5" fmla="*/ 320634 h 536586"/>
                <a:gd name="connsiteX6" fmla="*/ 178130 w 1153571"/>
                <a:gd name="connsiteY6" fmla="*/ 308759 h 536586"/>
                <a:gd name="connsiteX7" fmla="*/ 190005 w 1153571"/>
                <a:gd name="connsiteY7" fmla="*/ 190005 h 536586"/>
                <a:gd name="connsiteX8" fmla="*/ 225631 w 1153571"/>
                <a:gd name="connsiteY8" fmla="*/ 201881 h 536586"/>
                <a:gd name="connsiteX9" fmla="*/ 249382 w 1153571"/>
                <a:gd name="connsiteY9" fmla="*/ 237507 h 536586"/>
                <a:gd name="connsiteX10" fmla="*/ 308759 w 1153571"/>
                <a:gd name="connsiteY10" fmla="*/ 225631 h 536586"/>
                <a:gd name="connsiteX11" fmla="*/ 332509 w 1153571"/>
                <a:gd name="connsiteY11" fmla="*/ 190005 h 536586"/>
                <a:gd name="connsiteX12" fmla="*/ 368135 w 1153571"/>
                <a:gd name="connsiteY12" fmla="*/ 118754 h 536586"/>
                <a:gd name="connsiteX13" fmla="*/ 380011 w 1153571"/>
                <a:gd name="connsiteY13" fmla="*/ 71252 h 536586"/>
                <a:gd name="connsiteX14" fmla="*/ 427512 w 1153571"/>
                <a:gd name="connsiteY14" fmla="*/ 142504 h 536586"/>
                <a:gd name="connsiteX15" fmla="*/ 463138 w 1153571"/>
                <a:gd name="connsiteY15" fmla="*/ 154380 h 536586"/>
                <a:gd name="connsiteX16" fmla="*/ 498764 w 1153571"/>
                <a:gd name="connsiteY16" fmla="*/ 142504 h 536586"/>
                <a:gd name="connsiteX17" fmla="*/ 558140 w 1153571"/>
                <a:gd name="connsiteY17" fmla="*/ 71252 h 536586"/>
                <a:gd name="connsiteX18" fmla="*/ 581891 w 1153571"/>
                <a:gd name="connsiteY18" fmla="*/ 106878 h 536586"/>
                <a:gd name="connsiteX19" fmla="*/ 688769 w 1153571"/>
                <a:gd name="connsiteY19" fmla="*/ 106878 h 536586"/>
                <a:gd name="connsiteX20" fmla="*/ 760021 w 1153571"/>
                <a:gd name="connsiteY20" fmla="*/ 35626 h 536586"/>
                <a:gd name="connsiteX21" fmla="*/ 795647 w 1153571"/>
                <a:gd name="connsiteY21" fmla="*/ 0 h 536586"/>
                <a:gd name="connsiteX22" fmla="*/ 831273 w 1153571"/>
                <a:gd name="connsiteY22" fmla="*/ 23751 h 536586"/>
                <a:gd name="connsiteX23" fmla="*/ 855024 w 1153571"/>
                <a:gd name="connsiteY23" fmla="*/ 118754 h 536586"/>
                <a:gd name="connsiteX24" fmla="*/ 1056904 w 1153571"/>
                <a:gd name="connsiteY24" fmla="*/ 106878 h 536586"/>
                <a:gd name="connsiteX25" fmla="*/ 1045029 w 1153571"/>
                <a:gd name="connsiteY25" fmla="*/ 142504 h 536586"/>
                <a:gd name="connsiteX26" fmla="*/ 997527 w 1153571"/>
                <a:gd name="connsiteY26" fmla="*/ 213756 h 536586"/>
                <a:gd name="connsiteX27" fmla="*/ 1140031 w 1153571"/>
                <a:gd name="connsiteY27" fmla="*/ 225631 h 536586"/>
                <a:gd name="connsiteX28" fmla="*/ 1104405 w 1153571"/>
                <a:gd name="connsiteY28" fmla="*/ 249382 h 536586"/>
                <a:gd name="connsiteX29" fmla="*/ 961901 w 1153571"/>
                <a:gd name="connsiteY29" fmla="*/ 273133 h 536586"/>
                <a:gd name="connsiteX30" fmla="*/ 878774 w 1153571"/>
                <a:gd name="connsiteY30" fmla="*/ 285008 h 536586"/>
                <a:gd name="connsiteX31" fmla="*/ 439387 w 1153571"/>
                <a:gd name="connsiteY31" fmla="*/ 308759 h 536586"/>
                <a:gd name="connsiteX32" fmla="*/ 403761 w 1153571"/>
                <a:gd name="connsiteY32" fmla="*/ 344385 h 536586"/>
                <a:gd name="connsiteX33" fmla="*/ 380011 w 1153571"/>
                <a:gd name="connsiteY33" fmla="*/ 380011 h 536586"/>
                <a:gd name="connsiteX34" fmla="*/ 344385 w 1153571"/>
                <a:gd name="connsiteY34" fmla="*/ 403761 h 536586"/>
                <a:gd name="connsiteX35" fmla="*/ 320634 w 1153571"/>
                <a:gd name="connsiteY35" fmla="*/ 439387 h 536586"/>
                <a:gd name="connsiteX36" fmla="*/ 285008 w 1153571"/>
                <a:gd name="connsiteY36" fmla="*/ 451263 h 536586"/>
                <a:gd name="connsiteX37" fmla="*/ 273133 w 1153571"/>
                <a:gd name="connsiteY37" fmla="*/ 486889 h 536586"/>
                <a:gd name="connsiteX38" fmla="*/ 225631 w 1153571"/>
                <a:gd name="connsiteY38" fmla="*/ 522515 h 5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53571" h="536586">
                  <a:moveTo>
                    <a:pt x="225631" y="522515"/>
                  </a:moveTo>
                  <a:cubicBezTo>
                    <a:pt x="205839" y="524494"/>
                    <a:pt x="168266" y="519595"/>
                    <a:pt x="154379" y="498764"/>
                  </a:cubicBezTo>
                  <a:cubicBezTo>
                    <a:pt x="122712" y="451263"/>
                    <a:pt x="142504" y="471055"/>
                    <a:pt x="95003" y="439387"/>
                  </a:cubicBezTo>
                  <a:cubicBezTo>
                    <a:pt x="71650" y="404358"/>
                    <a:pt x="69914" y="396708"/>
                    <a:pt x="35626" y="368135"/>
                  </a:cubicBezTo>
                  <a:cubicBezTo>
                    <a:pt x="24662" y="358998"/>
                    <a:pt x="11875" y="352302"/>
                    <a:pt x="0" y="344385"/>
                  </a:cubicBezTo>
                  <a:cubicBezTo>
                    <a:pt x="11875" y="336468"/>
                    <a:pt x="21631" y="323433"/>
                    <a:pt x="35626" y="320634"/>
                  </a:cubicBezTo>
                  <a:cubicBezTo>
                    <a:pt x="82366" y="311286"/>
                    <a:pt x="141743" y="339549"/>
                    <a:pt x="178130" y="308759"/>
                  </a:cubicBezTo>
                  <a:cubicBezTo>
                    <a:pt x="208499" y="283062"/>
                    <a:pt x="186047" y="229590"/>
                    <a:pt x="190005" y="190005"/>
                  </a:cubicBezTo>
                  <a:cubicBezTo>
                    <a:pt x="201880" y="193964"/>
                    <a:pt x="215856" y="194061"/>
                    <a:pt x="225631" y="201881"/>
                  </a:cubicBezTo>
                  <a:cubicBezTo>
                    <a:pt x="236776" y="210797"/>
                    <a:pt x="235659" y="233586"/>
                    <a:pt x="249382" y="237507"/>
                  </a:cubicBezTo>
                  <a:cubicBezTo>
                    <a:pt x="268790" y="243052"/>
                    <a:pt x="288967" y="229590"/>
                    <a:pt x="308759" y="225631"/>
                  </a:cubicBezTo>
                  <a:cubicBezTo>
                    <a:pt x="316676" y="213756"/>
                    <a:pt x="326126" y="202770"/>
                    <a:pt x="332509" y="190005"/>
                  </a:cubicBezTo>
                  <a:cubicBezTo>
                    <a:pt x="381675" y="91674"/>
                    <a:pt x="300070" y="220854"/>
                    <a:pt x="368135" y="118754"/>
                  </a:cubicBezTo>
                  <a:cubicBezTo>
                    <a:pt x="372094" y="102920"/>
                    <a:pt x="364177" y="75211"/>
                    <a:pt x="380011" y="71252"/>
                  </a:cubicBezTo>
                  <a:cubicBezTo>
                    <a:pt x="416903" y="62029"/>
                    <a:pt x="415980" y="130972"/>
                    <a:pt x="427512" y="142504"/>
                  </a:cubicBezTo>
                  <a:cubicBezTo>
                    <a:pt x="436363" y="151355"/>
                    <a:pt x="451263" y="150421"/>
                    <a:pt x="463138" y="154380"/>
                  </a:cubicBezTo>
                  <a:cubicBezTo>
                    <a:pt x="475013" y="150421"/>
                    <a:pt x="488349" y="149448"/>
                    <a:pt x="498764" y="142504"/>
                  </a:cubicBezTo>
                  <a:cubicBezTo>
                    <a:pt x="526196" y="124216"/>
                    <a:pt x="540614" y="97541"/>
                    <a:pt x="558140" y="71252"/>
                  </a:cubicBezTo>
                  <a:cubicBezTo>
                    <a:pt x="566057" y="83127"/>
                    <a:pt x="570016" y="98961"/>
                    <a:pt x="581891" y="106878"/>
                  </a:cubicBezTo>
                  <a:cubicBezTo>
                    <a:pt x="616724" y="130100"/>
                    <a:pt x="653272" y="113978"/>
                    <a:pt x="688769" y="106878"/>
                  </a:cubicBezTo>
                  <a:lnTo>
                    <a:pt x="760021" y="35626"/>
                  </a:lnTo>
                  <a:lnTo>
                    <a:pt x="795647" y="0"/>
                  </a:lnTo>
                  <a:cubicBezTo>
                    <a:pt x="807522" y="7917"/>
                    <a:pt x="822357" y="12606"/>
                    <a:pt x="831273" y="23751"/>
                  </a:cubicBezTo>
                  <a:cubicBezTo>
                    <a:pt x="841009" y="35922"/>
                    <a:pt x="854433" y="115800"/>
                    <a:pt x="855024" y="118754"/>
                  </a:cubicBezTo>
                  <a:cubicBezTo>
                    <a:pt x="922317" y="114795"/>
                    <a:pt x="990015" y="98517"/>
                    <a:pt x="1056904" y="106878"/>
                  </a:cubicBezTo>
                  <a:cubicBezTo>
                    <a:pt x="1069325" y="108431"/>
                    <a:pt x="1051108" y="131562"/>
                    <a:pt x="1045029" y="142504"/>
                  </a:cubicBezTo>
                  <a:cubicBezTo>
                    <a:pt x="1031166" y="167457"/>
                    <a:pt x="997527" y="213756"/>
                    <a:pt x="997527" y="213756"/>
                  </a:cubicBezTo>
                  <a:cubicBezTo>
                    <a:pt x="1045028" y="217714"/>
                    <a:pt x="1094811" y="210558"/>
                    <a:pt x="1140031" y="225631"/>
                  </a:cubicBezTo>
                  <a:cubicBezTo>
                    <a:pt x="1153571" y="230144"/>
                    <a:pt x="1118196" y="245704"/>
                    <a:pt x="1104405" y="249382"/>
                  </a:cubicBezTo>
                  <a:cubicBezTo>
                    <a:pt x="1057874" y="261790"/>
                    <a:pt x="1009574" y="266323"/>
                    <a:pt x="961901" y="273133"/>
                  </a:cubicBezTo>
                  <a:cubicBezTo>
                    <a:pt x="934192" y="277091"/>
                    <a:pt x="906699" y="283104"/>
                    <a:pt x="878774" y="285008"/>
                  </a:cubicBezTo>
                  <a:cubicBezTo>
                    <a:pt x="732438" y="294985"/>
                    <a:pt x="439387" y="308759"/>
                    <a:pt x="439387" y="308759"/>
                  </a:cubicBezTo>
                  <a:cubicBezTo>
                    <a:pt x="427512" y="320634"/>
                    <a:pt x="414512" y="331483"/>
                    <a:pt x="403761" y="344385"/>
                  </a:cubicBezTo>
                  <a:cubicBezTo>
                    <a:pt x="394624" y="355349"/>
                    <a:pt x="390103" y="369919"/>
                    <a:pt x="380011" y="380011"/>
                  </a:cubicBezTo>
                  <a:cubicBezTo>
                    <a:pt x="369919" y="390103"/>
                    <a:pt x="356260" y="395844"/>
                    <a:pt x="344385" y="403761"/>
                  </a:cubicBezTo>
                  <a:cubicBezTo>
                    <a:pt x="336468" y="415636"/>
                    <a:pt x="331779" y="430471"/>
                    <a:pt x="320634" y="439387"/>
                  </a:cubicBezTo>
                  <a:cubicBezTo>
                    <a:pt x="310859" y="447207"/>
                    <a:pt x="293859" y="442412"/>
                    <a:pt x="285008" y="451263"/>
                  </a:cubicBezTo>
                  <a:cubicBezTo>
                    <a:pt x="276157" y="460114"/>
                    <a:pt x="281984" y="478038"/>
                    <a:pt x="273133" y="486889"/>
                  </a:cubicBezTo>
                  <a:cubicBezTo>
                    <a:pt x="223436" y="536586"/>
                    <a:pt x="245423" y="520536"/>
                    <a:pt x="225631" y="522515"/>
                  </a:cubicBezTo>
                  <a:close/>
                </a:path>
              </a:pathLst>
            </a:custGeom>
            <a:solidFill>
              <a:srgbClr val="996633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6388" name="Group 12"/>
          <p:cNvGrpSpPr>
            <a:grpSpLocks/>
          </p:cNvGrpSpPr>
          <p:nvPr/>
        </p:nvGrpSpPr>
        <p:grpSpPr bwMode="auto">
          <a:xfrm>
            <a:off x="5143500" y="1785938"/>
            <a:ext cx="1549400" cy="3044825"/>
            <a:chOff x="4214810" y="2317914"/>
            <a:chExt cx="1548681" cy="3044793"/>
          </a:xfrm>
        </p:grpSpPr>
        <p:sp>
          <p:nvSpPr>
            <p:cNvPr id="14" name="Oval 13"/>
            <p:cNvSpPr/>
            <p:nvPr/>
          </p:nvSpPr>
          <p:spPr>
            <a:xfrm>
              <a:off x="4214810" y="2862420"/>
              <a:ext cx="214214" cy="14287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4352859" y="2505237"/>
              <a:ext cx="999661" cy="928677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425" name="Line 3"/>
            <p:cNvSpPr>
              <a:spLocks noChangeShapeType="1"/>
            </p:cNvSpPr>
            <p:nvPr/>
          </p:nvSpPr>
          <p:spPr bwMode="auto">
            <a:xfrm>
              <a:off x="4878713" y="3433881"/>
              <a:ext cx="45719" cy="78581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426" name="Line 4"/>
            <p:cNvSpPr>
              <a:spLocks noChangeShapeType="1"/>
            </p:cNvSpPr>
            <p:nvPr/>
          </p:nvSpPr>
          <p:spPr bwMode="auto">
            <a:xfrm flipH="1">
              <a:off x="4276732" y="4148261"/>
              <a:ext cx="647700" cy="115252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427" name="Line 4"/>
            <p:cNvSpPr>
              <a:spLocks noChangeShapeType="1"/>
            </p:cNvSpPr>
            <p:nvPr/>
          </p:nvSpPr>
          <p:spPr bwMode="auto">
            <a:xfrm>
              <a:off x="4929190" y="4219699"/>
              <a:ext cx="495308" cy="11430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428" name="Line 6"/>
            <p:cNvSpPr>
              <a:spLocks noChangeShapeType="1"/>
            </p:cNvSpPr>
            <p:nvPr/>
          </p:nvSpPr>
          <p:spPr bwMode="auto">
            <a:xfrm flipH="1" flipV="1">
              <a:off x="4362444" y="3571876"/>
              <a:ext cx="566746" cy="22078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429" name="Line 7"/>
            <p:cNvSpPr>
              <a:spLocks noChangeShapeType="1"/>
            </p:cNvSpPr>
            <p:nvPr/>
          </p:nvSpPr>
          <p:spPr bwMode="auto">
            <a:xfrm>
              <a:off x="4924430" y="3791071"/>
              <a:ext cx="361949" cy="56662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4500427" y="2719547"/>
              <a:ext cx="142809" cy="142873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6431" name="Group 23"/>
            <p:cNvGrpSpPr>
              <a:grpSpLocks/>
            </p:cNvGrpSpPr>
            <p:nvPr/>
          </p:nvGrpSpPr>
          <p:grpSpPr bwMode="auto">
            <a:xfrm>
              <a:off x="4357686" y="3000372"/>
              <a:ext cx="257175" cy="271462"/>
              <a:chOff x="4377" y="2115"/>
              <a:chExt cx="162" cy="171"/>
            </a:xfrm>
          </p:grpSpPr>
          <p:sp>
            <p:nvSpPr>
              <p:cNvPr id="16433" name="Freeform 24"/>
              <p:cNvSpPr>
                <a:spLocks/>
              </p:cNvSpPr>
              <p:nvPr/>
            </p:nvSpPr>
            <p:spPr bwMode="auto">
              <a:xfrm>
                <a:off x="4377" y="2115"/>
                <a:ext cx="162" cy="171"/>
              </a:xfrm>
              <a:custGeom>
                <a:avLst/>
                <a:gdLst>
                  <a:gd name="T0" fmla="*/ 0 w 162"/>
                  <a:gd name="T1" fmla="*/ 69 h 171"/>
                  <a:gd name="T2" fmla="*/ 47 w 162"/>
                  <a:gd name="T3" fmla="*/ 36 h 171"/>
                  <a:gd name="T4" fmla="*/ 87 w 162"/>
                  <a:gd name="T5" fmla="*/ 36 h 171"/>
                  <a:gd name="T6" fmla="*/ 120 w 162"/>
                  <a:gd name="T7" fmla="*/ 29 h 171"/>
                  <a:gd name="T8" fmla="*/ 120 w 162"/>
                  <a:gd name="T9" fmla="*/ 170 h 171"/>
                  <a:gd name="T10" fmla="*/ 60 w 162"/>
                  <a:gd name="T11" fmla="*/ 163 h 171"/>
                  <a:gd name="T12" fmla="*/ 47 w 162"/>
                  <a:gd name="T13" fmla="*/ 123 h 171"/>
                  <a:gd name="T14" fmla="*/ 13 w 162"/>
                  <a:gd name="T15" fmla="*/ 103 h 171"/>
                  <a:gd name="T16" fmla="*/ 0 w 162"/>
                  <a:gd name="T17" fmla="*/ 69 h 17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2"/>
                  <a:gd name="T28" fmla="*/ 0 h 171"/>
                  <a:gd name="T29" fmla="*/ 162 w 162"/>
                  <a:gd name="T30" fmla="*/ 171 h 17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2" h="171">
                    <a:moveTo>
                      <a:pt x="0" y="69"/>
                    </a:moveTo>
                    <a:cubicBezTo>
                      <a:pt x="23" y="62"/>
                      <a:pt x="30" y="52"/>
                      <a:pt x="47" y="36"/>
                    </a:cubicBezTo>
                    <a:cubicBezTo>
                      <a:pt x="58" y="0"/>
                      <a:pt x="66" y="16"/>
                      <a:pt x="87" y="36"/>
                    </a:cubicBezTo>
                    <a:cubicBezTo>
                      <a:pt x="98" y="34"/>
                      <a:pt x="116" y="19"/>
                      <a:pt x="120" y="29"/>
                    </a:cubicBezTo>
                    <a:cubicBezTo>
                      <a:pt x="162" y="138"/>
                      <a:pt x="161" y="132"/>
                      <a:pt x="120" y="170"/>
                    </a:cubicBezTo>
                    <a:cubicBezTo>
                      <a:pt x="100" y="168"/>
                      <a:pt x="79" y="171"/>
                      <a:pt x="60" y="163"/>
                    </a:cubicBezTo>
                    <a:cubicBezTo>
                      <a:pt x="58" y="162"/>
                      <a:pt x="48" y="124"/>
                      <a:pt x="47" y="123"/>
                    </a:cubicBezTo>
                    <a:cubicBezTo>
                      <a:pt x="38" y="109"/>
                      <a:pt x="27" y="108"/>
                      <a:pt x="13" y="103"/>
                    </a:cubicBezTo>
                    <a:cubicBezTo>
                      <a:pt x="23" y="75"/>
                      <a:pt x="26" y="87"/>
                      <a:pt x="0" y="69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34" name="Oval 25"/>
              <p:cNvSpPr>
                <a:spLocks noChangeArrowheads="1"/>
              </p:cNvSpPr>
              <p:nvPr/>
            </p:nvSpPr>
            <p:spPr bwMode="auto">
              <a:xfrm>
                <a:off x="4422" y="2160"/>
                <a:ext cx="46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1800"/>
              </a:p>
            </p:txBody>
          </p:sp>
        </p:grpSp>
        <p:sp>
          <p:nvSpPr>
            <p:cNvPr id="23" name="Freeform 22"/>
            <p:cNvSpPr/>
            <p:nvPr/>
          </p:nvSpPr>
          <p:spPr>
            <a:xfrm>
              <a:off x="4582939" y="2317914"/>
              <a:ext cx="1180552" cy="1436672"/>
            </a:xfrm>
            <a:custGeom>
              <a:avLst/>
              <a:gdLst>
                <a:gd name="connsiteX0" fmla="*/ 57711 w 1179929"/>
                <a:gd name="connsiteY0" fmla="*/ 231322 h 1436668"/>
                <a:gd name="connsiteX1" fmla="*/ 140838 w 1179929"/>
                <a:gd name="connsiteY1" fmla="*/ 148195 h 1436668"/>
                <a:gd name="connsiteX2" fmla="*/ 182402 w 1179929"/>
                <a:gd name="connsiteY2" fmla="*/ 106631 h 1436668"/>
                <a:gd name="connsiteX3" fmla="*/ 279383 w 1179929"/>
                <a:gd name="connsiteY3" fmla="*/ 23504 h 1436668"/>
                <a:gd name="connsiteX4" fmla="*/ 348656 w 1179929"/>
                <a:gd name="connsiteY4" fmla="*/ 37359 h 1436668"/>
                <a:gd name="connsiteX5" fmla="*/ 390220 w 1179929"/>
                <a:gd name="connsiteY5" fmla="*/ 51213 h 1436668"/>
                <a:gd name="connsiteX6" fmla="*/ 404074 w 1179929"/>
                <a:gd name="connsiteY6" fmla="*/ 106631 h 1436668"/>
                <a:gd name="connsiteX7" fmla="*/ 417929 w 1179929"/>
                <a:gd name="connsiteY7" fmla="*/ 148195 h 1436668"/>
                <a:gd name="connsiteX8" fmla="*/ 681165 w 1179929"/>
                <a:gd name="connsiteY8" fmla="*/ 162050 h 1436668"/>
                <a:gd name="connsiteX9" fmla="*/ 722729 w 1179929"/>
                <a:gd name="connsiteY9" fmla="*/ 175904 h 1436668"/>
                <a:gd name="connsiteX10" fmla="*/ 764293 w 1179929"/>
                <a:gd name="connsiteY10" fmla="*/ 328304 h 1436668"/>
                <a:gd name="connsiteX11" fmla="*/ 805856 w 1179929"/>
                <a:gd name="connsiteY11" fmla="*/ 369868 h 1436668"/>
                <a:gd name="connsiteX12" fmla="*/ 847420 w 1179929"/>
                <a:gd name="connsiteY12" fmla="*/ 383722 h 1436668"/>
                <a:gd name="connsiteX13" fmla="*/ 1069093 w 1179929"/>
                <a:gd name="connsiteY13" fmla="*/ 397577 h 1436668"/>
                <a:gd name="connsiteX14" fmla="*/ 1096802 w 1179929"/>
                <a:gd name="connsiteY14" fmla="*/ 508413 h 1436668"/>
                <a:gd name="connsiteX15" fmla="*/ 1082947 w 1179929"/>
                <a:gd name="connsiteY15" fmla="*/ 605395 h 1436668"/>
                <a:gd name="connsiteX16" fmla="*/ 1096802 w 1179929"/>
                <a:gd name="connsiteY16" fmla="*/ 743941 h 1436668"/>
                <a:gd name="connsiteX17" fmla="*/ 1138365 w 1179929"/>
                <a:gd name="connsiteY17" fmla="*/ 771650 h 1436668"/>
                <a:gd name="connsiteX18" fmla="*/ 1152220 w 1179929"/>
                <a:gd name="connsiteY18" fmla="*/ 813213 h 1436668"/>
                <a:gd name="connsiteX19" fmla="*/ 1166074 w 1179929"/>
                <a:gd name="connsiteY19" fmla="*/ 896341 h 1436668"/>
                <a:gd name="connsiteX20" fmla="*/ 1179929 w 1179929"/>
                <a:gd name="connsiteY20" fmla="*/ 937904 h 1436668"/>
                <a:gd name="connsiteX21" fmla="*/ 1166074 w 1179929"/>
                <a:gd name="connsiteY21" fmla="*/ 1007177 h 1436668"/>
                <a:gd name="connsiteX22" fmla="*/ 1069093 w 1179929"/>
                <a:gd name="connsiteY22" fmla="*/ 1090304 h 1436668"/>
                <a:gd name="connsiteX23" fmla="*/ 999820 w 1179929"/>
                <a:gd name="connsiteY23" fmla="*/ 1145722 h 1436668"/>
                <a:gd name="connsiteX24" fmla="*/ 1013674 w 1179929"/>
                <a:gd name="connsiteY24" fmla="*/ 1228850 h 1436668"/>
                <a:gd name="connsiteX25" fmla="*/ 1055238 w 1179929"/>
                <a:gd name="connsiteY25" fmla="*/ 1270413 h 1436668"/>
                <a:gd name="connsiteX26" fmla="*/ 1069093 w 1179929"/>
                <a:gd name="connsiteY26" fmla="*/ 1311977 h 1436668"/>
                <a:gd name="connsiteX27" fmla="*/ 1041383 w 1179929"/>
                <a:gd name="connsiteY27" fmla="*/ 1339686 h 1436668"/>
                <a:gd name="connsiteX28" fmla="*/ 999820 w 1179929"/>
                <a:gd name="connsiteY28" fmla="*/ 1367395 h 1436668"/>
                <a:gd name="connsiteX29" fmla="*/ 930547 w 1179929"/>
                <a:gd name="connsiteY29" fmla="*/ 1422813 h 1436668"/>
                <a:gd name="connsiteX30" fmla="*/ 861274 w 1179929"/>
                <a:gd name="connsiteY30" fmla="*/ 1408959 h 1436668"/>
                <a:gd name="connsiteX31" fmla="*/ 819711 w 1179929"/>
                <a:gd name="connsiteY31" fmla="*/ 1436668 h 1436668"/>
                <a:gd name="connsiteX32" fmla="*/ 736583 w 1179929"/>
                <a:gd name="connsiteY32" fmla="*/ 1408959 h 1436668"/>
                <a:gd name="connsiteX33" fmla="*/ 708874 w 1179929"/>
                <a:gd name="connsiteY33" fmla="*/ 1367395 h 1436668"/>
                <a:gd name="connsiteX34" fmla="*/ 681165 w 1179929"/>
                <a:gd name="connsiteY34" fmla="*/ 1284268 h 1436668"/>
                <a:gd name="connsiteX35" fmla="*/ 708874 w 1179929"/>
                <a:gd name="connsiteY35" fmla="*/ 1201141 h 1436668"/>
                <a:gd name="connsiteX36" fmla="*/ 722729 w 1179929"/>
                <a:gd name="connsiteY36" fmla="*/ 1159577 h 1436668"/>
                <a:gd name="connsiteX37" fmla="*/ 667311 w 1179929"/>
                <a:gd name="connsiteY37" fmla="*/ 993322 h 1436668"/>
                <a:gd name="connsiteX38" fmla="*/ 584183 w 1179929"/>
                <a:gd name="connsiteY38" fmla="*/ 882486 h 1436668"/>
                <a:gd name="connsiteX39" fmla="*/ 570329 w 1179929"/>
                <a:gd name="connsiteY39" fmla="*/ 840922 h 1436668"/>
                <a:gd name="connsiteX40" fmla="*/ 598038 w 1179929"/>
                <a:gd name="connsiteY40" fmla="*/ 743941 h 1436668"/>
                <a:gd name="connsiteX41" fmla="*/ 584183 w 1179929"/>
                <a:gd name="connsiteY41" fmla="*/ 702377 h 1436668"/>
                <a:gd name="connsiteX42" fmla="*/ 556474 w 1179929"/>
                <a:gd name="connsiteY42" fmla="*/ 660813 h 1436668"/>
                <a:gd name="connsiteX43" fmla="*/ 584183 w 1179929"/>
                <a:gd name="connsiteY43" fmla="*/ 508413 h 1436668"/>
                <a:gd name="connsiteX44" fmla="*/ 528765 w 1179929"/>
                <a:gd name="connsiteY44" fmla="*/ 425286 h 1436668"/>
                <a:gd name="connsiteX45" fmla="*/ 473347 w 1179929"/>
                <a:gd name="connsiteY45" fmla="*/ 342159 h 1436668"/>
                <a:gd name="connsiteX46" fmla="*/ 348656 w 1179929"/>
                <a:gd name="connsiteY46" fmla="*/ 342159 h 1436668"/>
                <a:gd name="connsiteX47" fmla="*/ 320947 w 1179929"/>
                <a:gd name="connsiteY47" fmla="*/ 300595 h 1436668"/>
                <a:gd name="connsiteX48" fmla="*/ 279383 w 1179929"/>
                <a:gd name="connsiteY48" fmla="*/ 286741 h 1436668"/>
                <a:gd name="connsiteX49" fmla="*/ 196256 w 1179929"/>
                <a:gd name="connsiteY49" fmla="*/ 314450 h 1436668"/>
                <a:gd name="connsiteX50" fmla="*/ 126983 w 1179929"/>
                <a:gd name="connsiteY50" fmla="*/ 369868 h 1436668"/>
                <a:gd name="connsiteX51" fmla="*/ 30002 w 1179929"/>
                <a:gd name="connsiteY51" fmla="*/ 314450 h 1436668"/>
                <a:gd name="connsiteX52" fmla="*/ 2293 w 1179929"/>
                <a:gd name="connsiteY52" fmla="*/ 272886 h 1436668"/>
                <a:gd name="connsiteX53" fmla="*/ 16147 w 1179929"/>
                <a:gd name="connsiteY53" fmla="*/ 217468 h 1436668"/>
                <a:gd name="connsiteX54" fmla="*/ 113129 w 1179929"/>
                <a:gd name="connsiteY54" fmla="*/ 162050 h 1436668"/>
                <a:gd name="connsiteX55" fmla="*/ 57711 w 1179929"/>
                <a:gd name="connsiteY55" fmla="*/ 231322 h 1436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929" h="1436668">
                  <a:moveTo>
                    <a:pt x="57711" y="231322"/>
                  </a:moveTo>
                  <a:cubicBezTo>
                    <a:pt x="106972" y="132801"/>
                    <a:pt x="54632" y="209771"/>
                    <a:pt x="140838" y="148195"/>
                  </a:cubicBezTo>
                  <a:cubicBezTo>
                    <a:pt x="156782" y="136807"/>
                    <a:pt x="167526" y="119382"/>
                    <a:pt x="182402" y="106631"/>
                  </a:cubicBezTo>
                  <a:cubicBezTo>
                    <a:pt x="306806" y="0"/>
                    <a:pt x="176256" y="126633"/>
                    <a:pt x="279383" y="23504"/>
                  </a:cubicBezTo>
                  <a:cubicBezTo>
                    <a:pt x="302474" y="28122"/>
                    <a:pt x="325811" y="31648"/>
                    <a:pt x="348656" y="37359"/>
                  </a:cubicBezTo>
                  <a:cubicBezTo>
                    <a:pt x="362824" y="40901"/>
                    <a:pt x="381097" y="39809"/>
                    <a:pt x="390220" y="51213"/>
                  </a:cubicBezTo>
                  <a:cubicBezTo>
                    <a:pt x="402115" y="66082"/>
                    <a:pt x="398843" y="88322"/>
                    <a:pt x="404074" y="106631"/>
                  </a:cubicBezTo>
                  <a:cubicBezTo>
                    <a:pt x="408086" y="120673"/>
                    <a:pt x="403608" y="145331"/>
                    <a:pt x="417929" y="148195"/>
                  </a:cubicBezTo>
                  <a:cubicBezTo>
                    <a:pt x="504089" y="165427"/>
                    <a:pt x="593420" y="157432"/>
                    <a:pt x="681165" y="162050"/>
                  </a:cubicBezTo>
                  <a:cubicBezTo>
                    <a:pt x="695020" y="166668"/>
                    <a:pt x="711325" y="166781"/>
                    <a:pt x="722729" y="175904"/>
                  </a:cubicBezTo>
                  <a:cubicBezTo>
                    <a:pt x="772897" y="216038"/>
                    <a:pt x="744333" y="273414"/>
                    <a:pt x="764293" y="328304"/>
                  </a:cubicBezTo>
                  <a:cubicBezTo>
                    <a:pt x="770989" y="346718"/>
                    <a:pt x="789553" y="359000"/>
                    <a:pt x="805856" y="369868"/>
                  </a:cubicBezTo>
                  <a:cubicBezTo>
                    <a:pt x="818007" y="377969"/>
                    <a:pt x="832896" y="382193"/>
                    <a:pt x="847420" y="383722"/>
                  </a:cubicBezTo>
                  <a:cubicBezTo>
                    <a:pt x="921048" y="391472"/>
                    <a:pt x="995202" y="392959"/>
                    <a:pt x="1069093" y="397577"/>
                  </a:cubicBezTo>
                  <a:cubicBezTo>
                    <a:pt x="1080024" y="430372"/>
                    <a:pt x="1096802" y="474981"/>
                    <a:pt x="1096802" y="508413"/>
                  </a:cubicBezTo>
                  <a:cubicBezTo>
                    <a:pt x="1096802" y="541069"/>
                    <a:pt x="1087565" y="573068"/>
                    <a:pt x="1082947" y="605395"/>
                  </a:cubicBezTo>
                  <a:cubicBezTo>
                    <a:pt x="1087565" y="651577"/>
                    <a:pt x="1082125" y="699910"/>
                    <a:pt x="1096802" y="743941"/>
                  </a:cubicBezTo>
                  <a:cubicBezTo>
                    <a:pt x="1102067" y="759737"/>
                    <a:pt x="1127963" y="758648"/>
                    <a:pt x="1138365" y="771650"/>
                  </a:cubicBezTo>
                  <a:cubicBezTo>
                    <a:pt x="1147488" y="783054"/>
                    <a:pt x="1147602" y="799359"/>
                    <a:pt x="1152220" y="813213"/>
                  </a:cubicBezTo>
                  <a:cubicBezTo>
                    <a:pt x="1156838" y="840922"/>
                    <a:pt x="1159980" y="868918"/>
                    <a:pt x="1166074" y="896341"/>
                  </a:cubicBezTo>
                  <a:cubicBezTo>
                    <a:pt x="1169242" y="910597"/>
                    <a:pt x="1179929" y="923300"/>
                    <a:pt x="1179929" y="937904"/>
                  </a:cubicBezTo>
                  <a:cubicBezTo>
                    <a:pt x="1179929" y="961452"/>
                    <a:pt x="1176605" y="986115"/>
                    <a:pt x="1166074" y="1007177"/>
                  </a:cubicBezTo>
                  <a:cubicBezTo>
                    <a:pt x="1153494" y="1032338"/>
                    <a:pt x="1086787" y="1075559"/>
                    <a:pt x="1069093" y="1090304"/>
                  </a:cubicBezTo>
                  <a:cubicBezTo>
                    <a:pt x="990124" y="1156110"/>
                    <a:pt x="1102584" y="1077212"/>
                    <a:pt x="999820" y="1145722"/>
                  </a:cubicBezTo>
                  <a:cubicBezTo>
                    <a:pt x="1004438" y="1173431"/>
                    <a:pt x="1002265" y="1203180"/>
                    <a:pt x="1013674" y="1228850"/>
                  </a:cubicBezTo>
                  <a:cubicBezTo>
                    <a:pt x="1021632" y="1246755"/>
                    <a:pt x="1044370" y="1254111"/>
                    <a:pt x="1055238" y="1270413"/>
                  </a:cubicBezTo>
                  <a:cubicBezTo>
                    <a:pt x="1063339" y="1282564"/>
                    <a:pt x="1064475" y="1298122"/>
                    <a:pt x="1069093" y="1311977"/>
                  </a:cubicBezTo>
                  <a:cubicBezTo>
                    <a:pt x="1059856" y="1321213"/>
                    <a:pt x="1051583" y="1331526"/>
                    <a:pt x="1041383" y="1339686"/>
                  </a:cubicBezTo>
                  <a:cubicBezTo>
                    <a:pt x="1028381" y="1350088"/>
                    <a:pt x="1011594" y="1355621"/>
                    <a:pt x="999820" y="1367395"/>
                  </a:cubicBezTo>
                  <a:cubicBezTo>
                    <a:pt x="937154" y="1430062"/>
                    <a:pt x="1011462" y="1395843"/>
                    <a:pt x="930547" y="1422813"/>
                  </a:cubicBezTo>
                  <a:cubicBezTo>
                    <a:pt x="907456" y="1418195"/>
                    <a:pt x="884640" y="1406038"/>
                    <a:pt x="861274" y="1408959"/>
                  </a:cubicBezTo>
                  <a:cubicBezTo>
                    <a:pt x="844752" y="1411024"/>
                    <a:pt x="836362" y="1436668"/>
                    <a:pt x="819711" y="1436668"/>
                  </a:cubicBezTo>
                  <a:cubicBezTo>
                    <a:pt x="790503" y="1436668"/>
                    <a:pt x="736583" y="1408959"/>
                    <a:pt x="736583" y="1408959"/>
                  </a:cubicBezTo>
                  <a:cubicBezTo>
                    <a:pt x="727347" y="1395104"/>
                    <a:pt x="715637" y="1382611"/>
                    <a:pt x="708874" y="1367395"/>
                  </a:cubicBezTo>
                  <a:cubicBezTo>
                    <a:pt x="697012" y="1340705"/>
                    <a:pt x="681165" y="1284268"/>
                    <a:pt x="681165" y="1284268"/>
                  </a:cubicBezTo>
                  <a:lnTo>
                    <a:pt x="708874" y="1201141"/>
                  </a:lnTo>
                  <a:lnTo>
                    <a:pt x="722729" y="1159577"/>
                  </a:lnTo>
                  <a:cubicBezTo>
                    <a:pt x="629079" y="1065927"/>
                    <a:pt x="731384" y="1185542"/>
                    <a:pt x="667311" y="993322"/>
                  </a:cubicBezTo>
                  <a:cubicBezTo>
                    <a:pt x="651644" y="946322"/>
                    <a:pt x="617007" y="915309"/>
                    <a:pt x="584183" y="882486"/>
                  </a:cubicBezTo>
                  <a:cubicBezTo>
                    <a:pt x="579565" y="868631"/>
                    <a:pt x="570329" y="855526"/>
                    <a:pt x="570329" y="840922"/>
                  </a:cubicBezTo>
                  <a:cubicBezTo>
                    <a:pt x="570329" y="823521"/>
                    <a:pt x="591503" y="763544"/>
                    <a:pt x="598038" y="743941"/>
                  </a:cubicBezTo>
                  <a:cubicBezTo>
                    <a:pt x="593420" y="730086"/>
                    <a:pt x="590714" y="715439"/>
                    <a:pt x="584183" y="702377"/>
                  </a:cubicBezTo>
                  <a:cubicBezTo>
                    <a:pt x="576736" y="687484"/>
                    <a:pt x="558131" y="677382"/>
                    <a:pt x="556474" y="660813"/>
                  </a:cubicBezTo>
                  <a:cubicBezTo>
                    <a:pt x="552929" y="625357"/>
                    <a:pt x="574125" y="548645"/>
                    <a:pt x="584183" y="508413"/>
                  </a:cubicBezTo>
                  <a:cubicBezTo>
                    <a:pt x="555350" y="393077"/>
                    <a:pt x="595740" y="501828"/>
                    <a:pt x="528765" y="425286"/>
                  </a:cubicBezTo>
                  <a:cubicBezTo>
                    <a:pt x="506835" y="400224"/>
                    <a:pt x="473347" y="342159"/>
                    <a:pt x="473347" y="342159"/>
                  </a:cubicBezTo>
                  <a:cubicBezTo>
                    <a:pt x="425416" y="358135"/>
                    <a:pt x="407174" y="371418"/>
                    <a:pt x="348656" y="342159"/>
                  </a:cubicBezTo>
                  <a:cubicBezTo>
                    <a:pt x="333763" y="334712"/>
                    <a:pt x="333949" y="310997"/>
                    <a:pt x="320947" y="300595"/>
                  </a:cubicBezTo>
                  <a:cubicBezTo>
                    <a:pt x="309543" y="291472"/>
                    <a:pt x="293238" y="291359"/>
                    <a:pt x="279383" y="286741"/>
                  </a:cubicBezTo>
                  <a:cubicBezTo>
                    <a:pt x="251674" y="295977"/>
                    <a:pt x="205492" y="286741"/>
                    <a:pt x="196256" y="314450"/>
                  </a:cubicBezTo>
                  <a:cubicBezTo>
                    <a:pt x="176381" y="374077"/>
                    <a:pt x="196570" y="352471"/>
                    <a:pt x="126983" y="369868"/>
                  </a:cubicBezTo>
                  <a:cubicBezTo>
                    <a:pt x="105250" y="359001"/>
                    <a:pt x="49585" y="334033"/>
                    <a:pt x="30002" y="314450"/>
                  </a:cubicBezTo>
                  <a:cubicBezTo>
                    <a:pt x="18228" y="302676"/>
                    <a:pt x="11529" y="286741"/>
                    <a:pt x="2293" y="272886"/>
                  </a:cubicBezTo>
                  <a:cubicBezTo>
                    <a:pt x="6911" y="254413"/>
                    <a:pt x="0" y="227560"/>
                    <a:pt x="16147" y="217468"/>
                  </a:cubicBezTo>
                  <a:cubicBezTo>
                    <a:pt x="126844" y="148282"/>
                    <a:pt x="113129" y="258912"/>
                    <a:pt x="113129" y="162050"/>
                  </a:cubicBezTo>
                  <a:lnTo>
                    <a:pt x="57711" y="231322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6" name="AutoShape 12"/>
          <p:cNvSpPr>
            <a:spLocks noChangeArrowheads="1"/>
          </p:cNvSpPr>
          <p:nvPr/>
        </p:nvSpPr>
        <p:spPr bwMode="auto">
          <a:xfrm>
            <a:off x="2424113" y="393174"/>
            <a:ext cx="3230562" cy="1799313"/>
          </a:xfrm>
          <a:prstGeom prst="wedgeEllipseCallout">
            <a:avLst>
              <a:gd name="adj1" fmla="val -69319"/>
              <a:gd name="adj2" fmla="val 6097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sz="2400" dirty="0" err="1" smtClean="0">
                <a:latin typeface="Broadway" panose="04040905080B02020502" pitchFamily="82" charset="0"/>
              </a:rPr>
              <a:t>Salut</a:t>
            </a:r>
            <a:r>
              <a:rPr lang="en-GB" sz="2400" dirty="0" smtClean="0">
                <a:latin typeface="Broadway" panose="04040905080B02020502" pitchFamily="82" charset="0"/>
              </a:rPr>
              <a:t>!  Comment </a:t>
            </a:r>
            <a:r>
              <a:rPr lang="en-GB" sz="2400" dirty="0" err="1" smtClean="0">
                <a:latin typeface="Broadway" panose="04040905080B02020502" pitchFamily="82" charset="0"/>
              </a:rPr>
              <a:t>tu</a:t>
            </a:r>
            <a:r>
              <a:rPr lang="en-GB" sz="2400" dirty="0" smtClean="0">
                <a:latin typeface="Broadway" panose="04040905080B02020502" pitchFamily="82" charset="0"/>
              </a:rPr>
              <a:t> </a:t>
            </a:r>
            <a:r>
              <a:rPr lang="en-GB" sz="2400" dirty="0" err="1" smtClean="0">
                <a:latin typeface="Broadway" panose="04040905080B02020502" pitchFamily="82" charset="0"/>
              </a:rPr>
              <a:t>t’appelles</a:t>
            </a:r>
            <a:r>
              <a:rPr lang="en-GB" sz="2400" dirty="0" smtClean="0">
                <a:latin typeface="Broadway" panose="04040905080B02020502" pitchFamily="82" charset="0"/>
              </a:rPr>
              <a:t>?</a:t>
            </a:r>
            <a:endParaRPr lang="en-GB" sz="2400" dirty="0">
              <a:latin typeface="Broadway" panose="04040905080B02020502" pitchFamily="82" charset="0"/>
            </a:endParaRPr>
          </a:p>
        </p:txBody>
      </p:sp>
      <p:graphicFrame>
        <p:nvGraphicFramePr>
          <p:cNvPr id="28" name="Group 1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306153"/>
              </p:ext>
            </p:extLst>
          </p:nvPr>
        </p:nvGraphicFramePr>
        <p:xfrm>
          <a:off x="214313" y="5207000"/>
          <a:ext cx="6357937" cy="3594403"/>
        </p:xfrm>
        <a:graphic>
          <a:graphicData uri="http://schemas.openxmlformats.org/drawingml/2006/table">
            <a:tbl>
              <a:tblPr/>
              <a:tblGrid>
                <a:gridCol w="32146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432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57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Comment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tu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t’appelles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L="91439" marR="91439"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What’s your name?</a:t>
                      </a:r>
                    </a:p>
                  </a:txBody>
                  <a:tcPr marL="91439" marR="91439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7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Je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m’appelle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9" marR="91439"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My name is…</a:t>
                      </a:r>
                    </a:p>
                  </a:txBody>
                  <a:tcPr marL="91439" marR="91439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7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J’habite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à…</a:t>
                      </a:r>
                    </a:p>
                  </a:txBody>
                  <a:tcPr marL="91439" marR="91439"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 live in…..</a:t>
                      </a:r>
                    </a:p>
                  </a:txBody>
                  <a:tcPr marL="91439" marR="91439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7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J’ai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…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ans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 am ……years old.</a:t>
                      </a:r>
                    </a:p>
                  </a:txBody>
                  <a:tcPr marL="91439" marR="91439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anniversaire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c’est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le…</a:t>
                      </a:r>
                    </a:p>
                  </a:txBody>
                  <a:tcPr marL="91439" marR="91439"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My birthday is on the …..of…</a:t>
                      </a:r>
                    </a:p>
                  </a:txBody>
                  <a:tcPr marL="91439" marR="91439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57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Je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suis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anglais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(e)</a:t>
                      </a:r>
                    </a:p>
                  </a:txBody>
                  <a:tcPr marL="91439" marR="91439"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I’m English</a:t>
                      </a:r>
                    </a:p>
                  </a:txBody>
                  <a:tcPr marL="91439" marR="91439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57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J’ai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un frère/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une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œ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ur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 have a brother (sister)</a:t>
                      </a:r>
                    </a:p>
                  </a:txBody>
                  <a:tcPr marL="91439" marR="91439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13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</a:t>
                      </a: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s-E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frère</a:t>
                      </a: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</a:t>
                      </a:r>
                      <a:r>
                        <a:rPr kumimoji="0" lang="es-E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</a:t>
                      </a: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s-E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  <a:r>
                        <a:rPr kumimoji="0" lang="es-E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œ</a:t>
                      </a:r>
                      <a:r>
                        <a:rPr kumimoji="0" lang="es-E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ur</a:t>
                      </a: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 </a:t>
                      </a:r>
                      <a:r>
                        <a:rPr kumimoji="0" lang="es-E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s’appelle</a:t>
                      </a: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1439" marR="91439"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My brother (sister) is called..</a:t>
                      </a:r>
                    </a:p>
                  </a:txBody>
                  <a:tcPr marL="91439" marR="91439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57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Je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suis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fils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fille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unique</a:t>
                      </a:r>
                    </a:p>
                  </a:txBody>
                  <a:tcPr marL="91439" marR="91439"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I’m an only child</a:t>
                      </a:r>
                    </a:p>
                  </a:txBody>
                  <a:tcPr marL="91439" marR="91439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29" name="Rounded Rectangle 28"/>
          <p:cNvSpPr/>
          <p:nvPr/>
        </p:nvSpPr>
        <p:spPr>
          <a:xfrm>
            <a:off x="6281738" y="8715375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chemeClr val="tx1"/>
                </a:solidFill>
              </a:rPr>
              <a:t>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0" name="Text Box 56"/>
          <p:cNvSpPr txBox="1">
            <a:spLocks noChangeArrowheads="1"/>
          </p:cNvSpPr>
          <p:nvPr/>
        </p:nvSpPr>
        <p:spPr bwMode="auto">
          <a:xfrm>
            <a:off x="115888" y="34925"/>
            <a:ext cx="61198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b="1" dirty="0" err="1" smtClean="0">
                <a:cs typeface="Arial" panose="020B0604020202020204" pitchFamily="34" charset="0"/>
              </a:rPr>
              <a:t>Révisions</a:t>
            </a:r>
            <a:r>
              <a:rPr lang="en-GB" sz="2000" b="1" dirty="0" smtClean="0">
                <a:cs typeface="Arial" panose="020B0604020202020204" pitchFamily="34" charset="0"/>
              </a:rPr>
              <a:t>: je me </a:t>
            </a:r>
            <a:r>
              <a:rPr lang="en-GB" sz="2000" b="1" dirty="0" err="1" smtClean="0">
                <a:cs typeface="Arial" panose="020B0604020202020204" pitchFamily="34" charset="0"/>
              </a:rPr>
              <a:t>présente</a:t>
            </a:r>
            <a:endParaRPr lang="en-GB" sz="2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46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9" name="Text Box 56"/>
          <p:cNvSpPr txBox="1">
            <a:spLocks noChangeArrowheads="1"/>
          </p:cNvSpPr>
          <p:nvPr/>
        </p:nvSpPr>
        <p:spPr bwMode="auto">
          <a:xfrm>
            <a:off x="115888" y="34925"/>
            <a:ext cx="6119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b="1" dirty="0">
                <a:cs typeface="Arial" panose="020B0604020202020204" pitchFamily="34" charset="0"/>
              </a:rPr>
              <a:t>Cardinal and ordinal numbers</a:t>
            </a:r>
          </a:p>
        </p:txBody>
      </p:sp>
      <p:sp>
        <p:nvSpPr>
          <p:cNvPr id="8250" name="Text Box 57"/>
          <p:cNvSpPr txBox="1">
            <a:spLocks noChangeArrowheads="1"/>
          </p:cNvSpPr>
          <p:nvPr/>
        </p:nvSpPr>
        <p:spPr bwMode="auto">
          <a:xfrm>
            <a:off x="260350" y="411163"/>
            <a:ext cx="2952750" cy="8661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dirty="0"/>
              <a:t>1	</a:t>
            </a:r>
            <a:r>
              <a:rPr lang="es-ES" dirty="0" smtClean="0"/>
              <a:t>un/une</a:t>
            </a:r>
            <a:endParaRPr lang="es-ES" dirty="0"/>
          </a:p>
          <a:p>
            <a:pPr eaLnBrk="1" hangingPunct="1"/>
            <a:r>
              <a:rPr lang="es-ES" dirty="0"/>
              <a:t>2	</a:t>
            </a:r>
            <a:r>
              <a:rPr lang="es-ES" dirty="0" err="1" smtClean="0"/>
              <a:t>deux</a:t>
            </a:r>
            <a:endParaRPr lang="es-ES" dirty="0"/>
          </a:p>
          <a:p>
            <a:pPr eaLnBrk="1" hangingPunct="1"/>
            <a:r>
              <a:rPr lang="es-ES" dirty="0"/>
              <a:t>3	</a:t>
            </a:r>
            <a:r>
              <a:rPr lang="es-ES" dirty="0" err="1" smtClean="0"/>
              <a:t>trois</a:t>
            </a:r>
            <a:endParaRPr lang="es-ES" dirty="0"/>
          </a:p>
          <a:p>
            <a:pPr eaLnBrk="1" hangingPunct="1"/>
            <a:r>
              <a:rPr lang="es-ES" dirty="0"/>
              <a:t>4	</a:t>
            </a:r>
            <a:r>
              <a:rPr lang="es-ES" dirty="0" err="1" smtClean="0"/>
              <a:t>quatre</a:t>
            </a:r>
            <a:endParaRPr lang="es-ES" dirty="0"/>
          </a:p>
          <a:p>
            <a:pPr eaLnBrk="1" hangingPunct="1"/>
            <a:r>
              <a:rPr lang="es-ES" dirty="0"/>
              <a:t>5	</a:t>
            </a:r>
            <a:r>
              <a:rPr lang="es-ES" dirty="0" err="1" smtClean="0"/>
              <a:t>cinq</a:t>
            </a:r>
            <a:endParaRPr lang="es-ES" dirty="0"/>
          </a:p>
          <a:p>
            <a:pPr eaLnBrk="1" hangingPunct="1"/>
            <a:r>
              <a:rPr lang="es-ES" dirty="0"/>
              <a:t>6	</a:t>
            </a:r>
            <a:r>
              <a:rPr lang="es-ES" dirty="0" err="1" smtClean="0"/>
              <a:t>six</a:t>
            </a:r>
            <a:endParaRPr lang="es-ES" dirty="0"/>
          </a:p>
          <a:p>
            <a:pPr eaLnBrk="1" hangingPunct="1"/>
            <a:r>
              <a:rPr lang="es-ES" dirty="0"/>
              <a:t>7	</a:t>
            </a:r>
            <a:r>
              <a:rPr lang="es-ES" dirty="0" smtClean="0"/>
              <a:t>sept</a:t>
            </a:r>
            <a:endParaRPr lang="es-ES" dirty="0"/>
          </a:p>
          <a:p>
            <a:pPr eaLnBrk="1" hangingPunct="1"/>
            <a:r>
              <a:rPr lang="es-ES" dirty="0"/>
              <a:t>8	</a:t>
            </a:r>
            <a:r>
              <a:rPr lang="es-ES" dirty="0" err="1" smtClean="0"/>
              <a:t>huit</a:t>
            </a:r>
            <a:endParaRPr lang="es-ES" dirty="0"/>
          </a:p>
          <a:p>
            <a:pPr eaLnBrk="1" hangingPunct="1"/>
            <a:r>
              <a:rPr lang="es-ES" dirty="0"/>
              <a:t>9	</a:t>
            </a:r>
            <a:r>
              <a:rPr lang="es-ES" dirty="0" err="1" smtClean="0"/>
              <a:t>neuf</a:t>
            </a:r>
            <a:endParaRPr lang="es-ES" dirty="0"/>
          </a:p>
          <a:p>
            <a:pPr eaLnBrk="1" hangingPunct="1"/>
            <a:r>
              <a:rPr lang="es-ES" dirty="0"/>
              <a:t>10	</a:t>
            </a:r>
            <a:r>
              <a:rPr lang="es-ES" dirty="0" smtClean="0"/>
              <a:t>dix</a:t>
            </a:r>
            <a:endParaRPr lang="es-ES" dirty="0"/>
          </a:p>
          <a:p>
            <a:pPr eaLnBrk="1" hangingPunct="1"/>
            <a:r>
              <a:rPr lang="es-ES" dirty="0"/>
              <a:t>11	</a:t>
            </a:r>
            <a:r>
              <a:rPr lang="es-ES" dirty="0" err="1" smtClean="0"/>
              <a:t>onze</a:t>
            </a:r>
            <a:endParaRPr lang="es-ES" dirty="0"/>
          </a:p>
          <a:p>
            <a:pPr eaLnBrk="1" hangingPunct="1"/>
            <a:r>
              <a:rPr lang="es-ES" dirty="0"/>
              <a:t>12	</a:t>
            </a:r>
            <a:r>
              <a:rPr lang="es-ES" dirty="0" err="1" smtClean="0"/>
              <a:t>douze</a:t>
            </a:r>
            <a:endParaRPr lang="es-ES" dirty="0"/>
          </a:p>
          <a:p>
            <a:pPr eaLnBrk="1" hangingPunct="1"/>
            <a:r>
              <a:rPr lang="es-ES" dirty="0"/>
              <a:t>13	</a:t>
            </a:r>
            <a:r>
              <a:rPr lang="es-ES" dirty="0" err="1" smtClean="0"/>
              <a:t>treize</a:t>
            </a:r>
            <a:endParaRPr lang="es-ES" dirty="0"/>
          </a:p>
          <a:p>
            <a:pPr eaLnBrk="1" hangingPunct="1"/>
            <a:r>
              <a:rPr lang="es-ES" dirty="0"/>
              <a:t>14	</a:t>
            </a:r>
            <a:r>
              <a:rPr lang="es-ES" dirty="0" err="1" smtClean="0"/>
              <a:t>quatorze</a:t>
            </a:r>
            <a:endParaRPr lang="es-ES" dirty="0"/>
          </a:p>
          <a:p>
            <a:pPr eaLnBrk="1" hangingPunct="1"/>
            <a:r>
              <a:rPr lang="es-ES" dirty="0"/>
              <a:t>15	</a:t>
            </a:r>
            <a:r>
              <a:rPr lang="es-ES" dirty="0" err="1" smtClean="0"/>
              <a:t>quinze</a:t>
            </a:r>
            <a:endParaRPr lang="es-ES" dirty="0"/>
          </a:p>
          <a:p>
            <a:pPr eaLnBrk="1" hangingPunct="1"/>
            <a:r>
              <a:rPr lang="es-ES" dirty="0"/>
              <a:t>16	</a:t>
            </a:r>
            <a:r>
              <a:rPr lang="es-ES" dirty="0" err="1" smtClean="0"/>
              <a:t>seize</a:t>
            </a:r>
            <a:endParaRPr lang="es-ES" dirty="0"/>
          </a:p>
          <a:p>
            <a:pPr eaLnBrk="1" hangingPunct="1"/>
            <a:r>
              <a:rPr lang="es-ES" dirty="0"/>
              <a:t>17	</a:t>
            </a:r>
            <a:r>
              <a:rPr lang="es-ES" dirty="0" smtClean="0"/>
              <a:t>dix-sept</a:t>
            </a:r>
            <a:endParaRPr lang="es-ES" dirty="0"/>
          </a:p>
          <a:p>
            <a:pPr eaLnBrk="1" hangingPunct="1"/>
            <a:r>
              <a:rPr lang="es-ES" dirty="0"/>
              <a:t>18	</a:t>
            </a:r>
            <a:r>
              <a:rPr lang="es-ES" dirty="0" smtClean="0"/>
              <a:t>dix-</a:t>
            </a:r>
            <a:r>
              <a:rPr lang="es-ES" dirty="0" err="1" smtClean="0"/>
              <a:t>huit</a:t>
            </a:r>
            <a:endParaRPr lang="es-ES" dirty="0"/>
          </a:p>
          <a:p>
            <a:pPr eaLnBrk="1" hangingPunct="1"/>
            <a:r>
              <a:rPr lang="es-ES" dirty="0"/>
              <a:t>19	</a:t>
            </a:r>
            <a:r>
              <a:rPr lang="es-ES" dirty="0" smtClean="0"/>
              <a:t>dix-</a:t>
            </a:r>
            <a:r>
              <a:rPr lang="es-ES" dirty="0" err="1" smtClean="0"/>
              <a:t>neuf</a:t>
            </a:r>
            <a:endParaRPr lang="es-ES" dirty="0"/>
          </a:p>
          <a:p>
            <a:pPr eaLnBrk="1" hangingPunct="1"/>
            <a:r>
              <a:rPr lang="es-ES" dirty="0"/>
              <a:t>20	</a:t>
            </a:r>
            <a:r>
              <a:rPr lang="es-ES" dirty="0" err="1" smtClean="0"/>
              <a:t>vingt</a:t>
            </a:r>
            <a:endParaRPr lang="es-ES" dirty="0"/>
          </a:p>
          <a:p>
            <a:pPr eaLnBrk="1" hangingPunct="1"/>
            <a:r>
              <a:rPr lang="es-ES" dirty="0"/>
              <a:t>21	</a:t>
            </a:r>
            <a:r>
              <a:rPr lang="es-ES" dirty="0" err="1"/>
              <a:t>v</a:t>
            </a:r>
            <a:r>
              <a:rPr lang="es-ES" dirty="0" err="1" smtClean="0"/>
              <a:t>ingt</a:t>
            </a:r>
            <a:r>
              <a:rPr lang="es-ES" dirty="0" smtClean="0"/>
              <a:t> et un</a:t>
            </a:r>
            <a:endParaRPr lang="es-ES" dirty="0"/>
          </a:p>
          <a:p>
            <a:pPr eaLnBrk="1" hangingPunct="1"/>
            <a:r>
              <a:rPr lang="es-ES" dirty="0"/>
              <a:t>22	</a:t>
            </a:r>
            <a:r>
              <a:rPr lang="es-ES" dirty="0" err="1" smtClean="0"/>
              <a:t>vingt-deux</a:t>
            </a:r>
            <a:endParaRPr lang="es-ES" dirty="0"/>
          </a:p>
          <a:p>
            <a:pPr eaLnBrk="1" hangingPunct="1"/>
            <a:r>
              <a:rPr lang="es-ES" dirty="0"/>
              <a:t>23	</a:t>
            </a:r>
            <a:r>
              <a:rPr lang="es-ES" dirty="0" err="1" smtClean="0"/>
              <a:t>vingt-trois</a:t>
            </a:r>
            <a:endParaRPr lang="es-ES" dirty="0"/>
          </a:p>
          <a:p>
            <a:pPr eaLnBrk="1" hangingPunct="1"/>
            <a:r>
              <a:rPr lang="es-ES" dirty="0"/>
              <a:t>24	</a:t>
            </a:r>
            <a:r>
              <a:rPr lang="es-ES" dirty="0" err="1" smtClean="0"/>
              <a:t>vingt-quatre</a:t>
            </a:r>
            <a:endParaRPr lang="es-ES" dirty="0"/>
          </a:p>
          <a:p>
            <a:pPr eaLnBrk="1" hangingPunct="1"/>
            <a:r>
              <a:rPr lang="es-ES" dirty="0"/>
              <a:t>25	</a:t>
            </a:r>
            <a:r>
              <a:rPr lang="es-ES" dirty="0" err="1" smtClean="0"/>
              <a:t>vingt-cinq</a:t>
            </a:r>
            <a:endParaRPr lang="es-ES" dirty="0"/>
          </a:p>
          <a:p>
            <a:pPr eaLnBrk="1" hangingPunct="1"/>
            <a:r>
              <a:rPr lang="es-ES" dirty="0"/>
              <a:t>26	</a:t>
            </a:r>
            <a:r>
              <a:rPr lang="es-ES" dirty="0" err="1" smtClean="0"/>
              <a:t>vingt-six</a:t>
            </a:r>
            <a:endParaRPr lang="es-ES" dirty="0"/>
          </a:p>
          <a:p>
            <a:pPr eaLnBrk="1" hangingPunct="1"/>
            <a:r>
              <a:rPr lang="es-ES" dirty="0"/>
              <a:t>27	</a:t>
            </a:r>
            <a:r>
              <a:rPr lang="es-ES" dirty="0" err="1" smtClean="0"/>
              <a:t>vingt</a:t>
            </a:r>
            <a:r>
              <a:rPr lang="es-ES" dirty="0" smtClean="0"/>
              <a:t>-sept</a:t>
            </a:r>
            <a:endParaRPr lang="es-ES" dirty="0"/>
          </a:p>
          <a:p>
            <a:pPr eaLnBrk="1" hangingPunct="1"/>
            <a:r>
              <a:rPr lang="es-ES" dirty="0"/>
              <a:t>28	</a:t>
            </a:r>
            <a:r>
              <a:rPr lang="es-ES" dirty="0" err="1" smtClean="0"/>
              <a:t>vingt-huit</a:t>
            </a:r>
            <a:endParaRPr lang="es-ES" dirty="0"/>
          </a:p>
          <a:p>
            <a:pPr eaLnBrk="1" hangingPunct="1"/>
            <a:r>
              <a:rPr lang="es-ES" dirty="0"/>
              <a:t>29	</a:t>
            </a:r>
            <a:r>
              <a:rPr lang="es-ES" dirty="0" err="1" smtClean="0"/>
              <a:t>vingt-neuf</a:t>
            </a:r>
            <a:endParaRPr lang="es-ES" dirty="0"/>
          </a:p>
          <a:p>
            <a:pPr eaLnBrk="1" hangingPunct="1"/>
            <a:r>
              <a:rPr lang="es-ES" dirty="0"/>
              <a:t>30	</a:t>
            </a:r>
            <a:r>
              <a:rPr lang="es-ES" dirty="0" smtClean="0"/>
              <a:t>trente</a:t>
            </a:r>
            <a:endParaRPr lang="es-ES" dirty="0"/>
          </a:p>
          <a:p>
            <a:pPr eaLnBrk="1" hangingPunct="1"/>
            <a:r>
              <a:rPr lang="es-ES" dirty="0"/>
              <a:t>31	t</a:t>
            </a:r>
            <a:r>
              <a:rPr lang="es-ES" dirty="0" smtClean="0"/>
              <a:t>rente et un</a:t>
            </a:r>
            <a:endParaRPr lang="en-GB" dirty="0"/>
          </a:p>
        </p:txBody>
      </p:sp>
      <p:graphicFrame>
        <p:nvGraphicFramePr>
          <p:cNvPr id="70714" name="Group 58"/>
          <p:cNvGraphicFramePr>
            <a:graphicFrameLocks noGrp="1"/>
          </p:cNvGraphicFramePr>
          <p:nvPr>
            <p:extLst/>
          </p:nvPr>
        </p:nvGraphicFramePr>
        <p:xfrm>
          <a:off x="3284538" y="5313363"/>
          <a:ext cx="3006725" cy="3657600"/>
        </p:xfrm>
        <a:graphic>
          <a:graphicData uri="http://schemas.openxmlformats.org/drawingml/2006/table">
            <a:tbl>
              <a:tblPr/>
              <a:tblGrid>
                <a:gridCol w="15652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14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premier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first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deuxième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second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troisième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third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quatrième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fourth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cinquième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fifth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sixième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sixth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septième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seventh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huitième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eigth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neuvième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nineth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dixième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tenth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8286" name="Text Box 94"/>
          <p:cNvSpPr txBox="1">
            <a:spLocks noChangeArrowheads="1"/>
          </p:cNvSpPr>
          <p:nvPr/>
        </p:nvSpPr>
        <p:spPr bwMode="auto">
          <a:xfrm>
            <a:off x="3247364" y="3995936"/>
            <a:ext cx="3384550" cy="120032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dirty="0"/>
              <a:t>1458	</a:t>
            </a:r>
            <a:r>
              <a:rPr lang="es-ES" sz="1200" dirty="0" err="1" smtClean="0"/>
              <a:t>mille</a:t>
            </a:r>
            <a:r>
              <a:rPr lang="es-ES" sz="1200" dirty="0" smtClean="0"/>
              <a:t> </a:t>
            </a:r>
            <a:r>
              <a:rPr lang="es-ES" sz="1200" dirty="0" err="1" smtClean="0"/>
              <a:t>quatre</a:t>
            </a:r>
            <a:r>
              <a:rPr lang="es-ES" sz="1200" dirty="0" smtClean="0"/>
              <a:t> cents </a:t>
            </a:r>
            <a:r>
              <a:rPr lang="es-ES" sz="1200" dirty="0" err="1" smtClean="0"/>
              <a:t>cinquante</a:t>
            </a:r>
            <a:r>
              <a:rPr lang="es-ES" sz="1200" dirty="0" smtClean="0"/>
              <a:t> - </a:t>
            </a:r>
            <a:r>
              <a:rPr lang="es-ES" sz="1200" dirty="0" err="1" smtClean="0"/>
              <a:t>huit</a:t>
            </a:r>
            <a:endParaRPr lang="es-ES" sz="1200" dirty="0"/>
          </a:p>
          <a:p>
            <a:pPr eaLnBrk="1" hangingPunct="1"/>
            <a:r>
              <a:rPr lang="es-ES" dirty="0"/>
              <a:t>2000		</a:t>
            </a:r>
            <a:r>
              <a:rPr lang="es-ES" dirty="0" err="1" smtClean="0"/>
              <a:t>deux</a:t>
            </a:r>
            <a:r>
              <a:rPr lang="es-ES" dirty="0" smtClean="0"/>
              <a:t> </a:t>
            </a:r>
            <a:r>
              <a:rPr lang="es-ES" dirty="0" err="1" smtClean="0"/>
              <a:t>milles</a:t>
            </a:r>
            <a:endParaRPr lang="es-ES" dirty="0"/>
          </a:p>
          <a:p>
            <a:pPr eaLnBrk="1" hangingPunct="1"/>
            <a:r>
              <a:rPr lang="es-ES" dirty="0"/>
              <a:t>1,000,000 	un </a:t>
            </a:r>
            <a:r>
              <a:rPr lang="es-ES" dirty="0" err="1" smtClean="0"/>
              <a:t>million</a:t>
            </a:r>
            <a:endParaRPr lang="es-ES" dirty="0"/>
          </a:p>
          <a:p>
            <a:pPr eaLnBrk="1" hangingPunct="1"/>
            <a:r>
              <a:rPr lang="es-ES" dirty="0"/>
              <a:t>2,000,000	</a:t>
            </a:r>
            <a:r>
              <a:rPr lang="es-ES" dirty="0" err="1" smtClean="0"/>
              <a:t>deux</a:t>
            </a:r>
            <a:r>
              <a:rPr lang="es-ES" dirty="0" smtClean="0"/>
              <a:t> </a:t>
            </a:r>
            <a:r>
              <a:rPr lang="es-ES" dirty="0" err="1" smtClean="0"/>
              <a:t>millions</a:t>
            </a:r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graphicFrame>
        <p:nvGraphicFramePr>
          <p:cNvPr id="9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469269"/>
              </p:ext>
            </p:extLst>
          </p:nvPr>
        </p:nvGraphicFramePr>
        <p:xfrm>
          <a:off x="3213100" y="439739"/>
          <a:ext cx="3573463" cy="3294101"/>
        </p:xfrm>
        <a:graphic>
          <a:graphicData uri="http://schemas.openxmlformats.org/drawingml/2006/table">
            <a:tbl>
              <a:tblPr/>
              <a:tblGrid>
                <a:gridCol w="4319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93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795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vingt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deux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95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trente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trois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75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quarante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quatre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95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cinquante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cinq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95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soixante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six cents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95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soixante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-dix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sept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95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quatre-vingts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huit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753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quatre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vingt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-dix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neuf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9598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1000 - mille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58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321" name="Group 1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035732"/>
              </p:ext>
            </p:extLst>
          </p:nvPr>
        </p:nvGraphicFramePr>
        <p:xfrm>
          <a:off x="224313" y="604933"/>
          <a:ext cx="6445047" cy="4374274"/>
        </p:xfrm>
        <a:graphic>
          <a:graphicData uri="http://schemas.openxmlformats.org/drawingml/2006/table">
            <a:tbl>
              <a:tblPr/>
              <a:tblGrid>
                <a:gridCol w="33487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777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J’habite…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18" marR="52218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 live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25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J’habite à Bedford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18" marR="52218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 live in Bedford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25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 Angleterre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18" marR="52218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 England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25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près de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18" marR="52218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near to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99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dans le sud-est de l’Angleterre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18" marR="52218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 the south east of England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25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Où habites-tu ?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18" marR="52218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Where do you live?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25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à la campagne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18" marR="52218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 the countryside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25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à la montagne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18" marR="52218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 the mountains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25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dans une grande ville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18" marR="52218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 a city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25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dans une petite ville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18" marR="52218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 a small town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52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 banlieue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18" marR="52218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 the suburbs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25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J’habite à Cambridge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18" marR="52218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 live in Cambridge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462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J’habite à Cambridge en Angleterre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218" marR="52218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 live in Cambridge in England.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6286500" y="8643938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 smtClean="0">
                <a:solidFill>
                  <a:schemeClr val="tx1"/>
                </a:solidFill>
              </a:rPr>
              <a:t>6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Rectangle 79"/>
          <p:cNvSpPr>
            <a:spLocks noChangeArrowheads="1"/>
          </p:cNvSpPr>
          <p:nvPr/>
        </p:nvSpPr>
        <p:spPr bwMode="auto">
          <a:xfrm>
            <a:off x="224313" y="154240"/>
            <a:ext cx="34259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Où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j’habite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 (Where I live)</a:t>
            </a:r>
            <a:endParaRPr lang="en-GB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oup 2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962644"/>
              </p:ext>
            </p:extLst>
          </p:nvPr>
        </p:nvGraphicFramePr>
        <p:xfrm>
          <a:off x="224313" y="5751451"/>
          <a:ext cx="4707106" cy="3017520"/>
        </p:xfrm>
        <a:graphic>
          <a:graphicData uri="http://schemas.openxmlformats.org/drawingml/2006/table">
            <a:tbl>
              <a:tblPr/>
              <a:tblGrid>
                <a:gridCol w="24748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Où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?	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Where?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Qui?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Who?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Quand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When?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Quoi?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What?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Comment?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How?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Pourquoi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Why?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Combien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How much?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Combien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?	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How many?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Quel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(s) / </a:t>
                      </a: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Quelle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(s)?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Which?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6" name="Picture 2" descr="Pregunta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436" y="6200784"/>
            <a:ext cx="1272318" cy="263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6"/>
          <p:cNvSpPr txBox="1">
            <a:spLocks noChangeArrowheads="1"/>
          </p:cNvSpPr>
          <p:nvPr/>
        </p:nvSpPr>
        <p:spPr bwMode="auto">
          <a:xfrm>
            <a:off x="208349" y="5236707"/>
            <a:ext cx="61198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b="1" dirty="0" smtClean="0">
                <a:cs typeface="Arial" panose="020B0604020202020204" pitchFamily="34" charset="0"/>
              </a:rPr>
              <a:t>Questions </a:t>
            </a:r>
            <a:endParaRPr lang="en-GB" sz="2400" i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51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14626</TotalTime>
  <Words>6552</Words>
  <Application>Microsoft Office PowerPoint</Application>
  <PresentationFormat>On-screen Show (4:3)</PresentationFormat>
  <Paragraphs>1909</Paragraphs>
  <Slides>57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23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84" baseType="lpstr">
      <vt:lpstr>Aharoni</vt:lpstr>
      <vt:lpstr>AntigoniBd</vt:lpstr>
      <vt:lpstr>Aparajita</vt:lpstr>
      <vt:lpstr>바탕</vt:lpstr>
      <vt:lpstr>DejaVu Sans</vt:lpstr>
      <vt:lpstr>AR CHRISTY</vt:lpstr>
      <vt:lpstr>Arial</vt:lpstr>
      <vt:lpstr>Arial Narrow</vt:lpstr>
      <vt:lpstr>Arial Rounded MT Bold</vt:lpstr>
      <vt:lpstr>Bookshelf Symbol 7</vt:lpstr>
      <vt:lpstr>Bradley Hand ITC</vt:lpstr>
      <vt:lpstr>Britannic Bold</vt:lpstr>
      <vt:lpstr>Broadway</vt:lpstr>
      <vt:lpstr>Calibri</vt:lpstr>
      <vt:lpstr>Century Gothic</vt:lpstr>
      <vt:lpstr>Comic Sans MS</vt:lpstr>
      <vt:lpstr>Kristen ITC</vt:lpstr>
      <vt:lpstr>Lucida Calligraphy</vt:lpstr>
      <vt:lpstr>Showcard Gothic</vt:lpstr>
      <vt:lpstr>Symbol</vt:lpstr>
      <vt:lpstr>Times New Roman</vt:lpstr>
      <vt:lpstr>Tw Cen MT</vt:lpstr>
      <vt:lpstr>Wingdings</vt:lpstr>
      <vt:lpstr>Office Theme</vt:lpstr>
      <vt:lpstr>1_Office Theme</vt:lpstr>
      <vt:lpstr>Clip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55WD</dc:creator>
  <cp:lastModifiedBy>Rachel Hawkes</cp:lastModifiedBy>
  <cp:revision>823</cp:revision>
  <cp:lastPrinted>2017-08-02T22:01:19Z</cp:lastPrinted>
  <dcterms:created xsi:type="dcterms:W3CDTF">2010-11-10T05:17:45Z</dcterms:created>
  <dcterms:modified xsi:type="dcterms:W3CDTF">2019-04-19T10:19:34Z</dcterms:modified>
</cp:coreProperties>
</file>